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70" r:id="rId4"/>
    <p:sldId id="294" r:id="rId5"/>
    <p:sldId id="271" r:id="rId6"/>
    <p:sldId id="292" r:id="rId7"/>
    <p:sldId id="293" r:id="rId8"/>
    <p:sldId id="269" r:id="rId9"/>
    <p:sldId id="264" r:id="rId10"/>
    <p:sldId id="262" r:id="rId11"/>
    <p:sldId id="261" r:id="rId12"/>
    <p:sldId id="263" r:id="rId13"/>
    <p:sldId id="267" r:id="rId14"/>
    <p:sldId id="295" r:id="rId15"/>
    <p:sldId id="268" r:id="rId16"/>
    <p:sldId id="266" r:id="rId17"/>
    <p:sldId id="272" r:id="rId18"/>
    <p:sldId id="276" r:id="rId19"/>
    <p:sldId id="296" r:id="rId20"/>
    <p:sldId id="297" r:id="rId21"/>
    <p:sldId id="274" r:id="rId22"/>
    <p:sldId id="275" r:id="rId23"/>
    <p:sldId id="273" r:id="rId24"/>
    <p:sldId id="280" r:id="rId25"/>
    <p:sldId id="279" r:id="rId26"/>
    <p:sldId id="278" r:id="rId27"/>
    <p:sldId id="281" r:id="rId28"/>
    <p:sldId id="282" r:id="rId29"/>
    <p:sldId id="284" r:id="rId30"/>
    <p:sldId id="283" r:id="rId31"/>
    <p:sldId id="289" r:id="rId32"/>
    <p:sldId id="288" r:id="rId33"/>
    <p:sldId id="291" r:id="rId34"/>
    <p:sldId id="290" r:id="rId35"/>
    <p:sldId id="285" r:id="rId36"/>
    <p:sldId id="260" r:id="rId37"/>
    <p:sldId id="26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656" y="-2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47D77695-B0A2-413E-8AB8-ABD5FEDA19A5}" type="datetimeFigureOut">
              <a:rPr lang="en-US" smtClean="0"/>
              <a:pPr/>
              <a:t>10/19/2015</a:t>
            </a:fld>
            <a:endParaRPr lang="en-IN"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IN"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DDDC9CC7-A343-4A99-9EAE-3DAEC6589CBC}" type="slidenum">
              <a:rPr lang="en-IN" smtClean="0"/>
              <a:pPr/>
              <a:t>‹#›</a:t>
            </a:fld>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D77695-B0A2-413E-8AB8-ABD5FEDA19A5}" type="datetimeFigureOut">
              <a:rPr lang="en-US" smtClean="0"/>
              <a:pPr/>
              <a:t>10/19/2015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DC9CC7-A343-4A99-9EAE-3DAEC6589CBC}"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D77695-B0A2-413E-8AB8-ABD5FEDA19A5}" type="datetimeFigureOut">
              <a:rPr lang="en-US" smtClean="0"/>
              <a:pPr/>
              <a:t>10/19/2015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DC9CC7-A343-4A99-9EAE-3DAEC6589CBC}"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47D77695-B0A2-413E-8AB8-ABD5FEDA19A5}" type="datetimeFigureOut">
              <a:rPr lang="en-US" smtClean="0"/>
              <a:pPr/>
              <a:t>10/19/2015</a:t>
            </a:fld>
            <a:endParaRPr lang="en-IN" dirty="0"/>
          </a:p>
        </p:txBody>
      </p:sp>
      <p:sp>
        <p:nvSpPr>
          <p:cNvPr id="9" name="Slide Number Placeholder 8"/>
          <p:cNvSpPr>
            <a:spLocks noGrp="1"/>
          </p:cNvSpPr>
          <p:nvPr>
            <p:ph type="sldNum" sz="quarter" idx="15"/>
          </p:nvPr>
        </p:nvSpPr>
        <p:spPr/>
        <p:txBody>
          <a:bodyPr rtlCol="0"/>
          <a:lstStyle/>
          <a:p>
            <a:fld id="{DDDC9CC7-A343-4A99-9EAE-3DAEC6589CBC}" type="slidenum">
              <a:rPr lang="en-IN" smtClean="0"/>
              <a:pPr/>
              <a:t>‹#›</a:t>
            </a:fld>
            <a:endParaRPr lang="en-IN" dirty="0"/>
          </a:p>
        </p:txBody>
      </p:sp>
      <p:sp>
        <p:nvSpPr>
          <p:cNvPr id="10" name="Footer Placeholder 9"/>
          <p:cNvSpPr>
            <a:spLocks noGrp="1"/>
          </p:cNvSpPr>
          <p:nvPr>
            <p:ph type="ftr" sz="quarter" idx="16"/>
          </p:nvPr>
        </p:nvSpPr>
        <p:spPr/>
        <p:txBody>
          <a:bodyPr rtlCol="0"/>
          <a:lstStyle/>
          <a:p>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47D77695-B0A2-413E-8AB8-ABD5FEDA19A5}" type="datetimeFigureOut">
              <a:rPr lang="en-US" smtClean="0"/>
              <a:pPr/>
              <a:t>10/19/2015</a:t>
            </a:fld>
            <a:endParaRPr lang="en-IN"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IN"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DDDC9CC7-A343-4A99-9EAE-3DAEC6589CBC}"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7D77695-B0A2-413E-8AB8-ABD5FEDA19A5}" type="datetimeFigureOut">
              <a:rPr lang="en-US" smtClean="0"/>
              <a:pPr/>
              <a:t>10/19/2015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DC9CC7-A343-4A99-9EAE-3DAEC6589CBC}" type="slidenum">
              <a:rPr lang="en-IN" smtClean="0"/>
              <a:pPr/>
              <a:t>‹#›</a:t>
            </a:fld>
            <a:endParaRPr lang="en-IN"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7D77695-B0A2-413E-8AB8-ABD5FEDA19A5}" type="datetimeFigureOut">
              <a:rPr lang="en-US" smtClean="0"/>
              <a:pPr/>
              <a:t>10/19/2015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DDC9CC7-A343-4A99-9EAE-3DAEC6589CBC}" type="slidenum">
              <a:rPr lang="en-IN" smtClean="0"/>
              <a:pPr/>
              <a:t>‹#›</a:t>
            </a:fld>
            <a:endParaRPr lang="en-IN"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47D77695-B0A2-413E-8AB8-ABD5FEDA19A5}" type="datetimeFigureOut">
              <a:rPr lang="en-US" smtClean="0"/>
              <a:pPr/>
              <a:t>10/19/2015</a:t>
            </a:fld>
            <a:endParaRPr lang="en-IN" dirty="0"/>
          </a:p>
        </p:txBody>
      </p:sp>
      <p:sp>
        <p:nvSpPr>
          <p:cNvPr id="7" name="Slide Number Placeholder 6"/>
          <p:cNvSpPr>
            <a:spLocks noGrp="1"/>
          </p:cNvSpPr>
          <p:nvPr>
            <p:ph type="sldNum" sz="quarter" idx="11"/>
          </p:nvPr>
        </p:nvSpPr>
        <p:spPr/>
        <p:txBody>
          <a:bodyPr rtlCol="0"/>
          <a:lstStyle/>
          <a:p>
            <a:fld id="{DDDC9CC7-A343-4A99-9EAE-3DAEC6589CBC}" type="slidenum">
              <a:rPr lang="en-IN" smtClean="0"/>
              <a:pPr/>
              <a:t>‹#›</a:t>
            </a:fld>
            <a:endParaRPr lang="en-IN" dirty="0"/>
          </a:p>
        </p:txBody>
      </p:sp>
      <p:sp>
        <p:nvSpPr>
          <p:cNvPr id="8" name="Footer Placeholder 7"/>
          <p:cNvSpPr>
            <a:spLocks noGrp="1"/>
          </p:cNvSpPr>
          <p:nvPr>
            <p:ph type="ftr" sz="quarter" idx="12"/>
          </p:nvPr>
        </p:nvSpPr>
        <p:spPr/>
        <p:txBody>
          <a:bodyPr rtlCol="0"/>
          <a:lstStyle/>
          <a:p>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77695-B0A2-413E-8AB8-ABD5FEDA19A5}" type="datetimeFigureOut">
              <a:rPr lang="en-US" smtClean="0"/>
              <a:pPr/>
              <a:t>10/19/2015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DDC9CC7-A343-4A99-9EAE-3DAEC6589CBC}"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47D77695-B0A2-413E-8AB8-ABD5FEDA19A5}" type="datetimeFigureOut">
              <a:rPr lang="en-US" smtClean="0"/>
              <a:pPr/>
              <a:t>10/19/2015</a:t>
            </a:fld>
            <a:endParaRPr lang="en-IN" dirty="0"/>
          </a:p>
        </p:txBody>
      </p:sp>
      <p:sp>
        <p:nvSpPr>
          <p:cNvPr id="22" name="Slide Number Placeholder 21"/>
          <p:cNvSpPr>
            <a:spLocks noGrp="1"/>
          </p:cNvSpPr>
          <p:nvPr>
            <p:ph type="sldNum" sz="quarter" idx="15"/>
          </p:nvPr>
        </p:nvSpPr>
        <p:spPr/>
        <p:txBody>
          <a:bodyPr rtlCol="0"/>
          <a:lstStyle/>
          <a:p>
            <a:fld id="{DDDC9CC7-A343-4A99-9EAE-3DAEC6589CBC}" type="slidenum">
              <a:rPr lang="en-IN" smtClean="0"/>
              <a:pPr/>
              <a:t>‹#›</a:t>
            </a:fld>
            <a:endParaRPr lang="en-IN" dirty="0"/>
          </a:p>
        </p:txBody>
      </p:sp>
      <p:sp>
        <p:nvSpPr>
          <p:cNvPr id="23" name="Footer Placeholder 22"/>
          <p:cNvSpPr>
            <a:spLocks noGrp="1"/>
          </p:cNvSpPr>
          <p:nvPr>
            <p:ph type="ftr" sz="quarter" idx="16"/>
          </p:nvPr>
        </p:nvSpPr>
        <p:spPr/>
        <p:txBody>
          <a:bodyPr rtlCol="0"/>
          <a:lstStyle/>
          <a:p>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47D77695-B0A2-413E-8AB8-ABD5FEDA19A5}" type="datetimeFigureOut">
              <a:rPr lang="en-US" smtClean="0"/>
              <a:pPr/>
              <a:t>10/19/2015</a:t>
            </a:fld>
            <a:endParaRPr lang="en-IN" dirty="0"/>
          </a:p>
        </p:txBody>
      </p:sp>
      <p:sp>
        <p:nvSpPr>
          <p:cNvPr id="18" name="Slide Number Placeholder 17"/>
          <p:cNvSpPr>
            <a:spLocks noGrp="1"/>
          </p:cNvSpPr>
          <p:nvPr>
            <p:ph type="sldNum" sz="quarter" idx="11"/>
          </p:nvPr>
        </p:nvSpPr>
        <p:spPr/>
        <p:txBody>
          <a:bodyPr rtlCol="0"/>
          <a:lstStyle/>
          <a:p>
            <a:fld id="{DDDC9CC7-A343-4A99-9EAE-3DAEC6589CBC}" type="slidenum">
              <a:rPr lang="en-IN" smtClean="0"/>
              <a:pPr/>
              <a:t>‹#›</a:t>
            </a:fld>
            <a:endParaRPr lang="en-IN" dirty="0"/>
          </a:p>
        </p:txBody>
      </p:sp>
      <p:sp>
        <p:nvSpPr>
          <p:cNvPr id="21" name="Footer Placeholder 20"/>
          <p:cNvSpPr>
            <a:spLocks noGrp="1"/>
          </p:cNvSpPr>
          <p:nvPr>
            <p:ph type="ftr" sz="quarter" idx="12"/>
          </p:nvPr>
        </p:nvSpPr>
        <p:spPr/>
        <p:txBody>
          <a:bodyPr rtlCol="0"/>
          <a:lstStyle/>
          <a:p>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7D77695-B0A2-413E-8AB8-ABD5FEDA19A5}" type="datetimeFigureOut">
              <a:rPr lang="en-US" smtClean="0"/>
              <a:pPr/>
              <a:t>10/19/2015</a:t>
            </a:fld>
            <a:endParaRPr lang="en-IN"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IN"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DDDC9CC7-A343-4A99-9EAE-3DAEC6589CBC}"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tutorialspoint.com/" TargetMode="External"/><Relationship Id="rId2" Type="http://schemas.openxmlformats.org/officeDocument/2006/relationships/hyperlink" Target="http://www.google.co.in/" TargetMode="External"/><Relationship Id="rId1" Type="http://schemas.openxmlformats.org/officeDocument/2006/relationships/slideLayout" Target="../slideLayouts/slideLayout7.xml"/><Relationship Id="rId4" Type="http://schemas.openxmlformats.org/officeDocument/2006/relationships/hyperlink" Target="file:///D:\15-10-2015\VBProject\www.shriwebworld.i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40768"/>
            <a:ext cx="8788833" cy="3785652"/>
          </a:xfrm>
          <a:prstGeom prst="rect">
            <a:avLst/>
          </a:prstGeom>
          <a:noFill/>
        </p:spPr>
        <p:txBody>
          <a:bodyPr wrap="square" lIns="91440" tIns="45720" rIns="91440" bIns="45720">
            <a:spAutoFit/>
          </a:bodyPr>
          <a:lstStyle/>
          <a:p>
            <a:pPr algn="ctr"/>
            <a:r>
              <a:rPr lang="en-US" sz="80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Library</a:t>
            </a:r>
          </a:p>
          <a:p>
            <a:pPr algn="ctr"/>
            <a:r>
              <a:rPr lang="en-US" sz="80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Management</a:t>
            </a:r>
          </a:p>
          <a:p>
            <a:pPr algn="ctr"/>
            <a:r>
              <a:rPr lang="en-US" sz="80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System</a:t>
            </a:r>
            <a:endParaRPr lang="en-US" sz="80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7"/>
                                        </p:tgtEl>
                                        <p:attrNameLst>
                                          <p:attrName>ppt_x</p:attrName>
                                          <p:attrName>ppt_y</p:attrName>
                                        </p:attrNameLst>
                                      </p:cBhvr>
                                    </p:animMotion>
                                    <p:animRot by="1500000">
                                      <p:cBhvr>
                                        <p:cTn id="7" dur="125" fill="hold">
                                          <p:stCondLst>
                                            <p:cond delay="0"/>
                                          </p:stCondLst>
                                        </p:cTn>
                                        <p:tgtEl>
                                          <p:spTgt spid="7"/>
                                        </p:tgtEl>
                                        <p:attrNameLst>
                                          <p:attrName>r</p:attrName>
                                        </p:attrNameLst>
                                      </p:cBhvr>
                                    </p:animRot>
                                    <p:animRot by="-1500000">
                                      <p:cBhvr>
                                        <p:cTn id="8" dur="125" fill="hold">
                                          <p:stCondLst>
                                            <p:cond delay="125"/>
                                          </p:stCondLst>
                                        </p:cTn>
                                        <p:tgtEl>
                                          <p:spTgt spid="7"/>
                                        </p:tgtEl>
                                        <p:attrNameLst>
                                          <p:attrName>r</p:attrName>
                                        </p:attrNameLst>
                                      </p:cBhvr>
                                    </p:animRot>
                                    <p:animRot by="-1500000">
                                      <p:cBhvr>
                                        <p:cTn id="9" dur="125" fill="hold">
                                          <p:stCondLst>
                                            <p:cond delay="250"/>
                                          </p:stCondLst>
                                        </p:cTn>
                                        <p:tgtEl>
                                          <p:spTgt spid="7"/>
                                        </p:tgtEl>
                                        <p:attrNameLst>
                                          <p:attrName>r</p:attrName>
                                        </p:attrNameLst>
                                      </p:cBhvr>
                                    </p:animRot>
                                    <p:animRot by="1500000">
                                      <p:cBhvr>
                                        <p:cTn id="10"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43295" y="2273850"/>
            <a:ext cx="798617" cy="369332"/>
          </a:xfrm>
          <a:prstGeom prst="rect">
            <a:avLst/>
          </a:prstGeom>
          <a:ln w="3175"/>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Admin</a:t>
            </a:r>
            <a:endParaRPr lang="en-IN" dirty="0"/>
          </a:p>
        </p:txBody>
      </p:sp>
      <p:sp>
        <p:nvSpPr>
          <p:cNvPr id="11" name="TextBox 10"/>
          <p:cNvSpPr txBox="1"/>
          <p:nvPr/>
        </p:nvSpPr>
        <p:spPr>
          <a:xfrm>
            <a:off x="6215074" y="4714884"/>
            <a:ext cx="745204" cy="369332"/>
          </a:xfrm>
          <a:prstGeom prst="rect">
            <a:avLst/>
          </a:prstGeom>
          <a:ln w="3175"/>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Books</a:t>
            </a:r>
            <a:endParaRPr lang="en-IN" dirty="0"/>
          </a:p>
        </p:txBody>
      </p:sp>
      <p:sp>
        <p:nvSpPr>
          <p:cNvPr id="12" name="TextBox 11"/>
          <p:cNvSpPr txBox="1"/>
          <p:nvPr/>
        </p:nvSpPr>
        <p:spPr>
          <a:xfrm>
            <a:off x="5715009" y="1714489"/>
            <a:ext cx="1571635" cy="646331"/>
          </a:xfrm>
          <a:prstGeom prst="rect">
            <a:avLst/>
          </a:prstGeom>
          <a:ln w="31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Authentication</a:t>
            </a:r>
          </a:p>
          <a:p>
            <a:r>
              <a:rPr lang="en-US" dirty="0" smtClean="0"/>
              <a:t>     System</a:t>
            </a:r>
            <a:endParaRPr lang="en-IN" dirty="0"/>
          </a:p>
        </p:txBody>
      </p:sp>
      <p:sp>
        <p:nvSpPr>
          <p:cNvPr id="13" name="TextBox 12"/>
          <p:cNvSpPr txBox="1"/>
          <p:nvPr/>
        </p:nvSpPr>
        <p:spPr>
          <a:xfrm>
            <a:off x="2143108" y="4857760"/>
            <a:ext cx="998991" cy="369332"/>
          </a:xfrm>
          <a:prstGeom prst="rect">
            <a:avLst/>
          </a:prstGeom>
          <a:ln w="3175"/>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Member</a:t>
            </a:r>
            <a:endParaRPr lang="en-IN" dirty="0"/>
          </a:p>
        </p:txBody>
      </p:sp>
      <p:sp>
        <p:nvSpPr>
          <p:cNvPr id="16" name="Diamond 15"/>
          <p:cNvSpPr/>
          <p:nvPr/>
        </p:nvSpPr>
        <p:spPr>
          <a:xfrm>
            <a:off x="1967050" y="3571876"/>
            <a:ext cx="1390503" cy="642942"/>
          </a:xfrm>
          <a:prstGeom prst="diamon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Keep Track</a:t>
            </a:r>
            <a:endParaRPr lang="en-IN" sz="1400" dirty="0">
              <a:solidFill>
                <a:schemeClr val="tx1"/>
              </a:solidFill>
            </a:endParaRPr>
          </a:p>
        </p:txBody>
      </p:sp>
      <p:sp>
        <p:nvSpPr>
          <p:cNvPr id="42" name="Oval 41"/>
          <p:cNvSpPr/>
          <p:nvPr/>
        </p:nvSpPr>
        <p:spPr>
          <a:xfrm>
            <a:off x="3000364" y="4214818"/>
            <a:ext cx="714380" cy="428628"/>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ID</a:t>
            </a:r>
            <a:endParaRPr lang="en-IN" sz="1600" dirty="0">
              <a:solidFill>
                <a:schemeClr val="bg1">
                  <a:lumMod val="50000"/>
                </a:schemeClr>
              </a:solidFill>
            </a:endParaRPr>
          </a:p>
        </p:txBody>
      </p:sp>
      <p:sp>
        <p:nvSpPr>
          <p:cNvPr id="43" name="Oval 42"/>
          <p:cNvSpPr/>
          <p:nvPr/>
        </p:nvSpPr>
        <p:spPr>
          <a:xfrm>
            <a:off x="1428728" y="5857892"/>
            <a:ext cx="1000132" cy="500066"/>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Name</a:t>
            </a:r>
            <a:endParaRPr lang="en-IN" sz="1600" dirty="0">
              <a:solidFill>
                <a:schemeClr val="bg1">
                  <a:lumMod val="50000"/>
                </a:schemeClr>
              </a:solidFill>
            </a:endParaRPr>
          </a:p>
        </p:txBody>
      </p:sp>
      <p:sp>
        <p:nvSpPr>
          <p:cNvPr id="44" name="Oval 43"/>
          <p:cNvSpPr/>
          <p:nvPr/>
        </p:nvSpPr>
        <p:spPr>
          <a:xfrm>
            <a:off x="642910" y="4643446"/>
            <a:ext cx="1071570" cy="500066"/>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Phone No</a:t>
            </a:r>
            <a:endParaRPr lang="en-IN" sz="1600" dirty="0">
              <a:solidFill>
                <a:schemeClr val="bg1">
                  <a:lumMod val="50000"/>
                </a:schemeClr>
              </a:solidFill>
            </a:endParaRPr>
          </a:p>
        </p:txBody>
      </p:sp>
      <p:sp>
        <p:nvSpPr>
          <p:cNvPr id="46" name="Oval 45"/>
          <p:cNvSpPr/>
          <p:nvPr/>
        </p:nvSpPr>
        <p:spPr>
          <a:xfrm>
            <a:off x="2786050" y="5857892"/>
            <a:ext cx="1214446" cy="428628"/>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Address</a:t>
            </a:r>
            <a:endParaRPr lang="en-IN" sz="1600" dirty="0">
              <a:solidFill>
                <a:schemeClr val="bg1">
                  <a:lumMod val="50000"/>
                </a:schemeClr>
              </a:solidFill>
            </a:endParaRPr>
          </a:p>
        </p:txBody>
      </p:sp>
      <p:cxnSp>
        <p:nvCxnSpPr>
          <p:cNvPr id="48" name="Straight Connector 47"/>
          <p:cNvCxnSpPr>
            <a:stCxn id="13" idx="2"/>
            <a:endCxn id="46" idx="0"/>
          </p:cNvCxnSpPr>
          <p:nvPr/>
        </p:nvCxnSpPr>
        <p:spPr>
          <a:xfrm rot="16200000" flipH="1">
            <a:off x="2702538" y="5167157"/>
            <a:ext cx="630800" cy="750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3" idx="0"/>
            <a:endCxn id="42" idx="4"/>
          </p:cNvCxnSpPr>
          <p:nvPr/>
        </p:nvCxnSpPr>
        <p:spPr>
          <a:xfrm rot="5400000" flipH="1" flipV="1">
            <a:off x="2892922" y="4393128"/>
            <a:ext cx="214314" cy="71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3" idx="2"/>
            <a:endCxn id="43" idx="0"/>
          </p:cNvCxnSpPr>
          <p:nvPr/>
        </p:nvCxnSpPr>
        <p:spPr>
          <a:xfrm rot="5400000">
            <a:off x="1970299" y="5185587"/>
            <a:ext cx="630800" cy="713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3" idx="1"/>
            <a:endCxn id="44" idx="6"/>
          </p:cNvCxnSpPr>
          <p:nvPr/>
        </p:nvCxnSpPr>
        <p:spPr>
          <a:xfrm rot="10800000">
            <a:off x="1714480" y="4893480"/>
            <a:ext cx="428628" cy="148947"/>
          </a:xfrm>
          <a:prstGeom prst="line">
            <a:avLst/>
          </a:prstGeom>
        </p:spPr>
        <p:style>
          <a:lnRef idx="1">
            <a:schemeClr val="accent1"/>
          </a:lnRef>
          <a:fillRef idx="0">
            <a:schemeClr val="accent1"/>
          </a:fillRef>
          <a:effectRef idx="0">
            <a:schemeClr val="accent1"/>
          </a:effectRef>
          <a:fontRef idx="minor">
            <a:schemeClr val="tx1"/>
          </a:fontRef>
        </p:style>
      </p:cxnSp>
      <p:sp>
        <p:nvSpPr>
          <p:cNvPr id="68" name="Diamond 67"/>
          <p:cNvSpPr/>
          <p:nvPr/>
        </p:nvSpPr>
        <p:spPr>
          <a:xfrm>
            <a:off x="4357686" y="4572008"/>
            <a:ext cx="1285884" cy="500066"/>
          </a:xfrm>
          <a:prstGeom prst="diamon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Issue</a:t>
            </a:r>
            <a:endParaRPr lang="en-IN" sz="1400" dirty="0">
              <a:solidFill>
                <a:schemeClr val="tx1"/>
              </a:solidFill>
            </a:endParaRPr>
          </a:p>
        </p:txBody>
      </p:sp>
      <p:sp>
        <p:nvSpPr>
          <p:cNvPr id="69" name="Diamond 68"/>
          <p:cNvSpPr/>
          <p:nvPr/>
        </p:nvSpPr>
        <p:spPr>
          <a:xfrm>
            <a:off x="4357686" y="5357826"/>
            <a:ext cx="1357322" cy="500066"/>
          </a:xfrm>
          <a:prstGeom prst="diamon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Return</a:t>
            </a:r>
            <a:endParaRPr lang="en-IN" sz="1400" dirty="0">
              <a:solidFill>
                <a:schemeClr val="tx1"/>
              </a:solidFill>
            </a:endParaRPr>
          </a:p>
        </p:txBody>
      </p:sp>
      <p:cxnSp>
        <p:nvCxnSpPr>
          <p:cNvPr id="79" name="Straight Arrow Connector 78"/>
          <p:cNvCxnSpPr>
            <a:stCxn id="10" idx="2"/>
            <a:endCxn id="16" idx="0"/>
          </p:cNvCxnSpPr>
          <p:nvPr/>
        </p:nvCxnSpPr>
        <p:spPr>
          <a:xfrm>
            <a:off x="2642604" y="2643182"/>
            <a:ext cx="19698" cy="9286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16" idx="2"/>
            <a:endCxn id="13" idx="0"/>
          </p:cNvCxnSpPr>
          <p:nvPr/>
        </p:nvCxnSpPr>
        <p:spPr>
          <a:xfrm flipH="1">
            <a:off x="2642604" y="4214818"/>
            <a:ext cx="19698" cy="64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3" idx="3"/>
            <a:endCxn id="68" idx="1"/>
          </p:cNvCxnSpPr>
          <p:nvPr/>
        </p:nvCxnSpPr>
        <p:spPr>
          <a:xfrm flipV="1">
            <a:off x="3142099" y="4822041"/>
            <a:ext cx="1215587" cy="220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68" idx="3"/>
            <a:endCxn id="11" idx="1"/>
          </p:cNvCxnSpPr>
          <p:nvPr/>
        </p:nvCxnSpPr>
        <p:spPr>
          <a:xfrm>
            <a:off x="5643570" y="4822041"/>
            <a:ext cx="571504" cy="775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3" idx="3"/>
            <a:endCxn id="69" idx="1"/>
          </p:cNvCxnSpPr>
          <p:nvPr/>
        </p:nvCxnSpPr>
        <p:spPr>
          <a:xfrm>
            <a:off x="3142099" y="5042426"/>
            <a:ext cx="1215587" cy="5654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9" name="Diamond 98"/>
          <p:cNvSpPr/>
          <p:nvPr/>
        </p:nvSpPr>
        <p:spPr>
          <a:xfrm>
            <a:off x="3571868" y="3000372"/>
            <a:ext cx="1714512" cy="500066"/>
          </a:xfrm>
          <a:prstGeom prst="diamon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Maintain</a:t>
            </a:r>
            <a:endParaRPr lang="en-IN" sz="1400" dirty="0">
              <a:solidFill>
                <a:schemeClr val="tx1"/>
              </a:solidFill>
            </a:endParaRPr>
          </a:p>
        </p:txBody>
      </p:sp>
      <p:cxnSp>
        <p:nvCxnSpPr>
          <p:cNvPr id="101" name="Elbow Connector 100"/>
          <p:cNvCxnSpPr>
            <a:stCxn id="10" idx="3"/>
            <a:endCxn id="99" idx="1"/>
          </p:cNvCxnSpPr>
          <p:nvPr/>
        </p:nvCxnSpPr>
        <p:spPr>
          <a:xfrm>
            <a:off x="3041912" y="2458516"/>
            <a:ext cx="529956" cy="79188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hape 102"/>
          <p:cNvCxnSpPr>
            <a:stCxn id="99" idx="3"/>
            <a:endCxn id="11" idx="0"/>
          </p:cNvCxnSpPr>
          <p:nvPr/>
        </p:nvCxnSpPr>
        <p:spPr>
          <a:xfrm>
            <a:off x="5286380" y="3250405"/>
            <a:ext cx="1301296" cy="146447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1357290" y="1285860"/>
            <a:ext cx="714380" cy="428628"/>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ID</a:t>
            </a:r>
            <a:endParaRPr lang="en-IN" sz="1600" dirty="0">
              <a:solidFill>
                <a:schemeClr val="bg1">
                  <a:lumMod val="50000"/>
                </a:schemeClr>
              </a:solidFill>
            </a:endParaRPr>
          </a:p>
        </p:txBody>
      </p:sp>
      <p:sp>
        <p:nvSpPr>
          <p:cNvPr id="107" name="Oval 106"/>
          <p:cNvSpPr/>
          <p:nvPr/>
        </p:nvSpPr>
        <p:spPr>
          <a:xfrm>
            <a:off x="857224" y="2143116"/>
            <a:ext cx="1000132" cy="500066"/>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Name</a:t>
            </a:r>
            <a:endParaRPr lang="en-IN" sz="1600" dirty="0">
              <a:solidFill>
                <a:schemeClr val="bg1">
                  <a:lumMod val="50000"/>
                </a:schemeClr>
              </a:solidFill>
            </a:endParaRPr>
          </a:p>
        </p:txBody>
      </p:sp>
      <p:cxnSp>
        <p:nvCxnSpPr>
          <p:cNvPr id="109" name="Straight Connector 108"/>
          <p:cNvCxnSpPr>
            <a:stCxn id="105" idx="5"/>
            <a:endCxn id="10" idx="0"/>
          </p:cNvCxnSpPr>
          <p:nvPr/>
        </p:nvCxnSpPr>
        <p:spPr>
          <a:xfrm>
            <a:off x="1967051" y="1651717"/>
            <a:ext cx="675553" cy="62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7" idx="6"/>
            <a:endCxn id="10" idx="1"/>
          </p:cNvCxnSpPr>
          <p:nvPr/>
        </p:nvCxnSpPr>
        <p:spPr>
          <a:xfrm>
            <a:off x="1857356" y="2393149"/>
            <a:ext cx="385939" cy="65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hape 118"/>
          <p:cNvCxnSpPr>
            <a:stCxn id="69" idx="3"/>
            <a:endCxn id="11" idx="2"/>
          </p:cNvCxnSpPr>
          <p:nvPr/>
        </p:nvCxnSpPr>
        <p:spPr>
          <a:xfrm flipV="1">
            <a:off x="5715008" y="5084216"/>
            <a:ext cx="872668" cy="52364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0" name="Oval 119"/>
          <p:cNvSpPr/>
          <p:nvPr/>
        </p:nvSpPr>
        <p:spPr>
          <a:xfrm>
            <a:off x="5429256" y="1000108"/>
            <a:ext cx="1143008" cy="500066"/>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UserID</a:t>
            </a:r>
            <a:endParaRPr lang="en-IN" sz="1600" dirty="0">
              <a:solidFill>
                <a:schemeClr val="bg1">
                  <a:lumMod val="50000"/>
                </a:schemeClr>
              </a:solidFill>
            </a:endParaRPr>
          </a:p>
        </p:txBody>
      </p:sp>
      <p:sp>
        <p:nvSpPr>
          <p:cNvPr id="121" name="Oval 120"/>
          <p:cNvSpPr/>
          <p:nvPr/>
        </p:nvSpPr>
        <p:spPr>
          <a:xfrm>
            <a:off x="7215206" y="1000108"/>
            <a:ext cx="1428760" cy="500066"/>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Password</a:t>
            </a:r>
            <a:endParaRPr lang="en-IN" sz="1600" dirty="0">
              <a:solidFill>
                <a:schemeClr val="bg1">
                  <a:lumMod val="50000"/>
                </a:schemeClr>
              </a:solidFill>
            </a:endParaRPr>
          </a:p>
        </p:txBody>
      </p:sp>
      <p:cxnSp>
        <p:nvCxnSpPr>
          <p:cNvPr id="123" name="Straight Connector 122"/>
          <p:cNvCxnSpPr>
            <a:stCxn id="120" idx="4"/>
            <a:endCxn id="12" idx="0"/>
          </p:cNvCxnSpPr>
          <p:nvPr/>
        </p:nvCxnSpPr>
        <p:spPr>
          <a:xfrm rot="16200000" flipH="1">
            <a:off x="6143636" y="1357297"/>
            <a:ext cx="214315" cy="500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1" idx="4"/>
            <a:endCxn id="12" idx="0"/>
          </p:cNvCxnSpPr>
          <p:nvPr/>
        </p:nvCxnSpPr>
        <p:spPr>
          <a:xfrm rot="5400000">
            <a:off x="7108050" y="892952"/>
            <a:ext cx="214315" cy="1428759"/>
          </a:xfrm>
          <a:prstGeom prst="line">
            <a:avLst/>
          </a:prstGeom>
        </p:spPr>
        <p:style>
          <a:lnRef idx="1">
            <a:schemeClr val="accent1"/>
          </a:lnRef>
          <a:fillRef idx="0">
            <a:schemeClr val="accent1"/>
          </a:fillRef>
          <a:effectRef idx="0">
            <a:schemeClr val="accent1"/>
          </a:effectRef>
          <a:fontRef idx="minor">
            <a:schemeClr val="tx1"/>
          </a:fontRef>
        </p:style>
      </p:cxnSp>
      <p:sp>
        <p:nvSpPr>
          <p:cNvPr id="149" name="Diamond 148"/>
          <p:cNvSpPr/>
          <p:nvPr/>
        </p:nvSpPr>
        <p:spPr>
          <a:xfrm>
            <a:off x="3500430" y="1785926"/>
            <a:ext cx="1214446" cy="428628"/>
          </a:xfrm>
          <a:prstGeom prst="diamon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Login</a:t>
            </a:r>
            <a:endParaRPr lang="en-IN" sz="1400" dirty="0">
              <a:solidFill>
                <a:schemeClr val="tx1"/>
              </a:solidFill>
            </a:endParaRPr>
          </a:p>
        </p:txBody>
      </p:sp>
      <p:cxnSp>
        <p:nvCxnSpPr>
          <p:cNvPr id="153" name="Shape 152"/>
          <p:cNvCxnSpPr>
            <a:stCxn id="10" idx="0"/>
            <a:endCxn id="149" idx="1"/>
          </p:cNvCxnSpPr>
          <p:nvPr/>
        </p:nvCxnSpPr>
        <p:spPr>
          <a:xfrm rot="5400000" flipH="1" flipV="1">
            <a:off x="2934712" y="1708132"/>
            <a:ext cx="273610" cy="85782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49" idx="3"/>
            <a:endCxn id="12" idx="1"/>
          </p:cNvCxnSpPr>
          <p:nvPr/>
        </p:nvCxnSpPr>
        <p:spPr>
          <a:xfrm>
            <a:off x="4714876" y="2000240"/>
            <a:ext cx="1000133" cy="37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6715140" y="3786190"/>
            <a:ext cx="857256" cy="428628"/>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B_ID</a:t>
            </a:r>
            <a:endParaRPr lang="en-IN" sz="1600" dirty="0">
              <a:solidFill>
                <a:schemeClr val="bg1">
                  <a:lumMod val="50000"/>
                </a:schemeClr>
              </a:solidFill>
            </a:endParaRPr>
          </a:p>
        </p:txBody>
      </p:sp>
      <p:sp>
        <p:nvSpPr>
          <p:cNvPr id="168" name="Oval 167"/>
          <p:cNvSpPr/>
          <p:nvPr/>
        </p:nvSpPr>
        <p:spPr>
          <a:xfrm>
            <a:off x="7215206" y="4929198"/>
            <a:ext cx="1285884" cy="428628"/>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B_Name</a:t>
            </a:r>
            <a:endParaRPr lang="en-IN" sz="1600" dirty="0">
              <a:solidFill>
                <a:schemeClr val="bg1">
                  <a:lumMod val="50000"/>
                </a:schemeClr>
              </a:solidFill>
            </a:endParaRPr>
          </a:p>
        </p:txBody>
      </p:sp>
      <p:cxnSp>
        <p:nvCxnSpPr>
          <p:cNvPr id="178" name="Straight Connector 177"/>
          <p:cNvCxnSpPr>
            <a:stCxn id="11" idx="3"/>
            <a:endCxn id="167" idx="4"/>
          </p:cNvCxnSpPr>
          <p:nvPr/>
        </p:nvCxnSpPr>
        <p:spPr>
          <a:xfrm flipV="1">
            <a:off x="6960278" y="4214818"/>
            <a:ext cx="183490" cy="684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1" idx="3"/>
            <a:endCxn id="168" idx="1"/>
          </p:cNvCxnSpPr>
          <p:nvPr/>
        </p:nvCxnSpPr>
        <p:spPr>
          <a:xfrm>
            <a:off x="6960278" y="4899550"/>
            <a:ext cx="443241" cy="92419"/>
          </a:xfrm>
          <a:prstGeom prst="line">
            <a:avLst/>
          </a:prstGeom>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6858016" y="5500702"/>
            <a:ext cx="857256" cy="428628"/>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Price</a:t>
            </a:r>
            <a:endParaRPr lang="en-IN" sz="1600" dirty="0">
              <a:solidFill>
                <a:schemeClr val="bg1">
                  <a:lumMod val="50000"/>
                </a:schemeClr>
              </a:solidFill>
            </a:endParaRPr>
          </a:p>
        </p:txBody>
      </p:sp>
      <p:cxnSp>
        <p:nvCxnSpPr>
          <p:cNvPr id="183" name="Straight Connector 182"/>
          <p:cNvCxnSpPr>
            <a:stCxn id="11" idx="2"/>
            <a:endCxn id="181" idx="0"/>
          </p:cNvCxnSpPr>
          <p:nvPr/>
        </p:nvCxnSpPr>
        <p:spPr>
          <a:xfrm rot="16200000" flipH="1">
            <a:off x="6728917" y="4942975"/>
            <a:ext cx="416486" cy="698968"/>
          </a:xfrm>
          <a:prstGeom prst="line">
            <a:avLst/>
          </a:prstGeom>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7500958" y="4214818"/>
            <a:ext cx="1133484" cy="428628"/>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Author</a:t>
            </a:r>
            <a:endParaRPr lang="en-IN" sz="1600" dirty="0">
              <a:solidFill>
                <a:schemeClr val="bg1">
                  <a:lumMod val="50000"/>
                </a:schemeClr>
              </a:solidFill>
            </a:endParaRPr>
          </a:p>
        </p:txBody>
      </p:sp>
      <p:cxnSp>
        <p:nvCxnSpPr>
          <p:cNvPr id="192" name="Straight Connector 191"/>
          <p:cNvCxnSpPr>
            <a:stCxn id="11" idx="3"/>
            <a:endCxn id="184" idx="3"/>
          </p:cNvCxnSpPr>
          <p:nvPr/>
        </p:nvCxnSpPr>
        <p:spPr>
          <a:xfrm flipV="1">
            <a:off x="6960278" y="4580675"/>
            <a:ext cx="706675" cy="318875"/>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206669" y="260622"/>
            <a:ext cx="6784554" cy="584775"/>
          </a:xfrm>
          <a:prstGeom prst="rect">
            <a:avLst/>
          </a:prstGeom>
          <a:noFill/>
        </p:spPr>
        <p:txBody>
          <a:bodyPr wrap="square" lIns="91440" tIns="45720" rIns="91440" bIns="45720">
            <a:spAutoFit/>
          </a:bodyPr>
          <a:lstStyle/>
          <a:p>
            <a:pPr algn="ctr"/>
            <a:r>
              <a:rPr lang="en-US" sz="32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ENTITY RELATIONSHIP DIAGRAM</a:t>
            </a:r>
            <a:endParaRPr lang="en-US" sz="32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7" name="Oval 46"/>
          <p:cNvSpPr/>
          <p:nvPr/>
        </p:nvSpPr>
        <p:spPr>
          <a:xfrm>
            <a:off x="538291" y="2854460"/>
            <a:ext cx="1428760" cy="500066"/>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50000"/>
                  </a:schemeClr>
                </a:solidFill>
              </a:rPr>
              <a:t>Password</a:t>
            </a:r>
            <a:endParaRPr lang="en-IN" sz="1600" dirty="0">
              <a:solidFill>
                <a:schemeClr val="bg1">
                  <a:lumMod val="50000"/>
                </a:schemeClr>
              </a:solidFill>
            </a:endParaRPr>
          </a:p>
        </p:txBody>
      </p:sp>
      <p:cxnSp>
        <p:nvCxnSpPr>
          <p:cNvPr id="4" name="Straight Connector 3"/>
          <p:cNvCxnSpPr>
            <a:stCxn id="10" idx="1"/>
            <a:endCxn id="47" idx="7"/>
          </p:cNvCxnSpPr>
          <p:nvPr/>
        </p:nvCxnSpPr>
        <p:spPr>
          <a:xfrm flipH="1">
            <a:off x="1757814" y="2458516"/>
            <a:ext cx="485481" cy="46917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to="" calcmode="lin" valueType="num">
                                      <p:cBhvr>
                                        <p:cTn id="7" dur="1" fill="hold"/>
                                        <p:tgtEl>
                                          <p:spTgt spid="10"/>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to="" calcmode="lin" valueType="num">
                                      <p:cBhvr>
                                        <p:cTn id="10" dur="1" fill="hold"/>
                                        <p:tgtEl>
                                          <p:spTgt spid="11"/>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1" fill="hold"/>
                                        <p:tgtEl>
                                          <p:spTgt spid="12"/>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to="" calcmode="lin" valueType="num">
                                      <p:cBhvr>
                                        <p:cTn id="16" dur="1" fill="hold"/>
                                        <p:tgtEl>
                                          <p:spTgt spid="13"/>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to="" calcmode="lin" valueType="num">
                                      <p:cBhvr>
                                        <p:cTn id="19" dur="1" fill="hold"/>
                                        <p:tgtEl>
                                          <p:spTgt spid="16"/>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to="" calcmode="lin" valueType="num">
                                      <p:cBhvr>
                                        <p:cTn id="22" dur="1" fill="hold"/>
                                        <p:tgtEl>
                                          <p:spTgt spid="42"/>
                                        </p:tgtEl>
                                        <p:attrNameLst>
                                          <p:attrName/>
                                        </p:attrNameLst>
                                      </p:cBhvr>
                                    </p:anim>
                                  </p:childTnLst>
                                </p:cTn>
                              </p:par>
                              <p:par>
                                <p:cTn id="23" presetID="24"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to="" calcmode="lin" valueType="num">
                                      <p:cBhvr>
                                        <p:cTn id="25" dur="1" fill="hold"/>
                                        <p:tgtEl>
                                          <p:spTgt spid="43"/>
                                        </p:tgtEl>
                                        <p:attrNameLst>
                                          <p:attrName/>
                                        </p:attrNameLst>
                                      </p:cBhvr>
                                    </p:anim>
                                  </p:childTnLst>
                                </p:cTn>
                              </p:par>
                              <p:par>
                                <p:cTn id="26" presetID="24"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to="" calcmode="lin" valueType="num">
                                      <p:cBhvr>
                                        <p:cTn id="28" dur="1" fill="hold"/>
                                        <p:tgtEl>
                                          <p:spTgt spid="44"/>
                                        </p:tgtEl>
                                        <p:attrNameLst>
                                          <p:attrName/>
                                        </p:attrNameLst>
                                      </p:cBhvr>
                                    </p:anim>
                                  </p:childTnLst>
                                </p:cTn>
                              </p:par>
                              <p:par>
                                <p:cTn id="29" presetID="24"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to="" calcmode="lin" valueType="num">
                                      <p:cBhvr>
                                        <p:cTn id="31" dur="1" fill="hold"/>
                                        <p:tgtEl>
                                          <p:spTgt spid="46"/>
                                        </p:tgtEl>
                                        <p:attrNameLst>
                                          <p:attrName/>
                                        </p:attrNameLst>
                                      </p:cBhvr>
                                    </p:anim>
                                  </p:childTnLst>
                                </p:cTn>
                              </p:par>
                              <p:par>
                                <p:cTn id="32" presetID="24"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 to="" calcmode="lin" valueType="num">
                                      <p:cBhvr>
                                        <p:cTn id="34" dur="1" fill="hold"/>
                                        <p:tgtEl>
                                          <p:spTgt spid="48"/>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 to="" calcmode="lin" valueType="num">
                                      <p:cBhvr>
                                        <p:cTn id="37" dur="1" fill="hold"/>
                                        <p:tgtEl>
                                          <p:spTgt spid="50"/>
                                        </p:tgtEl>
                                        <p:attrNameLst>
                                          <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 to="" calcmode="lin" valueType="num">
                                      <p:cBhvr>
                                        <p:cTn id="40" dur="1" fill="hold"/>
                                        <p:tgtEl>
                                          <p:spTgt spid="52"/>
                                        </p:tgtEl>
                                        <p:attrNameLst>
                                          <p:attrName/>
                                        </p:attrNameLst>
                                      </p:cBhvr>
                                    </p:anim>
                                  </p:childTnLst>
                                </p:cTn>
                              </p:par>
                              <p:par>
                                <p:cTn id="41" presetID="24"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 to="" calcmode="lin" valueType="num">
                                      <p:cBhvr>
                                        <p:cTn id="43" dur="1" fill="hold"/>
                                        <p:tgtEl>
                                          <p:spTgt spid="54"/>
                                        </p:tgtEl>
                                        <p:attrNameLst>
                                          <p:attrName/>
                                        </p:attrNameLst>
                                      </p:cBhvr>
                                    </p:anim>
                                  </p:childTnLst>
                                </p:cTn>
                              </p:par>
                              <p:par>
                                <p:cTn id="44" presetID="24"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 to="" calcmode="lin" valueType="num">
                                      <p:cBhvr>
                                        <p:cTn id="46" dur="1" fill="hold"/>
                                        <p:tgtEl>
                                          <p:spTgt spid="68"/>
                                        </p:tgtEl>
                                        <p:attrNameLst>
                                          <p:attrName/>
                                        </p:attrNameLst>
                                      </p:cBhvr>
                                    </p:anim>
                                  </p:childTnLst>
                                </p:cTn>
                              </p:par>
                              <p:par>
                                <p:cTn id="47" presetID="24"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 to="" calcmode="lin" valueType="num">
                                      <p:cBhvr>
                                        <p:cTn id="49" dur="1" fill="hold"/>
                                        <p:tgtEl>
                                          <p:spTgt spid="69"/>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79"/>
                                        </p:tgtEl>
                                        <p:attrNameLst>
                                          <p:attrName>style.visibility</p:attrName>
                                        </p:attrNameLst>
                                      </p:cBhvr>
                                      <p:to>
                                        <p:strVal val="visible"/>
                                      </p:to>
                                    </p:set>
                                    <p:anim to="" calcmode="lin" valueType="num">
                                      <p:cBhvr>
                                        <p:cTn id="52" dur="1" fill="hold"/>
                                        <p:tgtEl>
                                          <p:spTgt spid="79"/>
                                        </p:tgtEl>
                                        <p:attrNameLst>
                                          <p:attrName/>
                                        </p:attrNameLst>
                                      </p:cBhvr>
                                    </p:anim>
                                  </p:childTnLst>
                                </p:cTn>
                              </p:par>
                              <p:par>
                                <p:cTn id="53" presetID="24"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anim to="" calcmode="lin" valueType="num">
                                      <p:cBhvr>
                                        <p:cTn id="55" dur="1" fill="hold"/>
                                        <p:tgtEl>
                                          <p:spTgt spid="83"/>
                                        </p:tgtEl>
                                        <p:attrNameLst>
                                          <p:attrName/>
                                        </p:attrNameLst>
                                      </p:cBhvr>
                                    </p:anim>
                                  </p:childTnLst>
                                </p:cTn>
                              </p:par>
                              <p:par>
                                <p:cTn id="56" presetID="24"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 to="" calcmode="lin" valueType="num">
                                      <p:cBhvr>
                                        <p:cTn id="58" dur="1" fill="hold"/>
                                        <p:tgtEl>
                                          <p:spTgt spid="87"/>
                                        </p:tgtEl>
                                        <p:attrNameLst>
                                          <p:attrName/>
                                        </p:attrNameLst>
                                      </p:cBhvr>
                                    </p:anim>
                                  </p:childTnLst>
                                </p:cTn>
                              </p:par>
                              <p:par>
                                <p:cTn id="59" presetID="24" presetClass="entr" presetSubtype="0" fill="hold" nodeType="withEffect">
                                  <p:stCondLst>
                                    <p:cond delay="0"/>
                                  </p:stCondLst>
                                  <p:childTnLst>
                                    <p:set>
                                      <p:cBhvr>
                                        <p:cTn id="60" dur="1" fill="hold">
                                          <p:stCondLst>
                                            <p:cond delay="0"/>
                                          </p:stCondLst>
                                        </p:cTn>
                                        <p:tgtEl>
                                          <p:spTgt spid="89"/>
                                        </p:tgtEl>
                                        <p:attrNameLst>
                                          <p:attrName>style.visibility</p:attrName>
                                        </p:attrNameLst>
                                      </p:cBhvr>
                                      <p:to>
                                        <p:strVal val="visible"/>
                                      </p:to>
                                    </p:set>
                                    <p:anim to="" calcmode="lin" valueType="num">
                                      <p:cBhvr>
                                        <p:cTn id="61" dur="1" fill="hold"/>
                                        <p:tgtEl>
                                          <p:spTgt spid="89"/>
                                        </p:tgtEl>
                                        <p:attrNameLst>
                                          <p:attrName/>
                                        </p:attrNameLst>
                                      </p:cBhvr>
                                    </p:anim>
                                  </p:childTnLst>
                                </p:cTn>
                              </p:par>
                              <p:par>
                                <p:cTn id="62" presetID="24" presetClass="entr" presetSubtype="0"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 to="" calcmode="lin" valueType="num">
                                      <p:cBhvr>
                                        <p:cTn id="64" dur="1" fill="hold"/>
                                        <p:tgtEl>
                                          <p:spTgt spid="91"/>
                                        </p:tgtEl>
                                        <p:attrNameLst>
                                          <p:attrName/>
                                        </p:attrNameLst>
                                      </p:cBhvr>
                                    </p:anim>
                                  </p:childTnLst>
                                </p:cTn>
                              </p:par>
                              <p:par>
                                <p:cTn id="65" presetID="24"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 to="" calcmode="lin" valueType="num">
                                      <p:cBhvr>
                                        <p:cTn id="67" dur="1" fill="hold"/>
                                        <p:tgtEl>
                                          <p:spTgt spid="99"/>
                                        </p:tgtEl>
                                        <p:attrNameLst>
                                          <p:attrName/>
                                        </p:attrNameLst>
                                      </p:cBhvr>
                                    </p:anim>
                                  </p:childTnLst>
                                </p:cTn>
                              </p:par>
                              <p:par>
                                <p:cTn id="68" presetID="24" presetClass="entr" presetSubtype="0" fill="hold" nodeType="withEffect">
                                  <p:stCondLst>
                                    <p:cond delay="0"/>
                                  </p:stCondLst>
                                  <p:childTnLst>
                                    <p:set>
                                      <p:cBhvr>
                                        <p:cTn id="69" dur="1" fill="hold">
                                          <p:stCondLst>
                                            <p:cond delay="0"/>
                                          </p:stCondLst>
                                        </p:cTn>
                                        <p:tgtEl>
                                          <p:spTgt spid="101"/>
                                        </p:tgtEl>
                                        <p:attrNameLst>
                                          <p:attrName>style.visibility</p:attrName>
                                        </p:attrNameLst>
                                      </p:cBhvr>
                                      <p:to>
                                        <p:strVal val="visible"/>
                                      </p:to>
                                    </p:set>
                                    <p:anim to="" calcmode="lin" valueType="num">
                                      <p:cBhvr>
                                        <p:cTn id="70" dur="1" fill="hold"/>
                                        <p:tgtEl>
                                          <p:spTgt spid="101"/>
                                        </p:tgtEl>
                                        <p:attrNameLst>
                                          <p:attrName/>
                                        </p:attrNameLst>
                                      </p:cBhvr>
                                    </p:anim>
                                  </p:childTnLst>
                                </p:cTn>
                              </p:par>
                              <p:par>
                                <p:cTn id="71" presetID="24"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anim to="" calcmode="lin" valueType="num">
                                      <p:cBhvr>
                                        <p:cTn id="73" dur="1" fill="hold"/>
                                        <p:tgtEl>
                                          <p:spTgt spid="103"/>
                                        </p:tgtEl>
                                        <p:attrNameLst>
                                          <p:attrName/>
                                        </p:attrNameLst>
                                      </p:cBhvr>
                                    </p:anim>
                                  </p:childTnLst>
                                </p:cTn>
                              </p:par>
                              <p:par>
                                <p:cTn id="74" presetID="24" presetClass="entr" presetSubtype="0" fill="hold" grpId="0" nodeType="withEffect">
                                  <p:stCondLst>
                                    <p:cond delay="0"/>
                                  </p:stCondLst>
                                  <p:childTnLst>
                                    <p:set>
                                      <p:cBhvr>
                                        <p:cTn id="75" dur="1" fill="hold">
                                          <p:stCondLst>
                                            <p:cond delay="0"/>
                                          </p:stCondLst>
                                        </p:cTn>
                                        <p:tgtEl>
                                          <p:spTgt spid="105"/>
                                        </p:tgtEl>
                                        <p:attrNameLst>
                                          <p:attrName>style.visibility</p:attrName>
                                        </p:attrNameLst>
                                      </p:cBhvr>
                                      <p:to>
                                        <p:strVal val="visible"/>
                                      </p:to>
                                    </p:set>
                                    <p:anim to="" calcmode="lin" valueType="num">
                                      <p:cBhvr>
                                        <p:cTn id="76" dur="1" fill="hold"/>
                                        <p:tgtEl>
                                          <p:spTgt spid="105"/>
                                        </p:tgtEl>
                                        <p:attrNameLst>
                                          <p:attrName/>
                                        </p:attrNameLst>
                                      </p:cBhvr>
                                    </p:anim>
                                  </p:childTnLst>
                                </p:cTn>
                              </p:par>
                              <p:par>
                                <p:cTn id="77" presetID="24"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 to="" calcmode="lin" valueType="num">
                                      <p:cBhvr>
                                        <p:cTn id="79" dur="1" fill="hold"/>
                                        <p:tgtEl>
                                          <p:spTgt spid="107"/>
                                        </p:tgtEl>
                                        <p:attrNameLst>
                                          <p:attrName/>
                                        </p:attrNameLst>
                                      </p:cBhvr>
                                    </p:anim>
                                  </p:childTnLst>
                                </p:cTn>
                              </p:par>
                              <p:par>
                                <p:cTn id="80" presetID="24" presetClass="entr" presetSubtype="0" fill="hold" nodeType="withEffect">
                                  <p:stCondLst>
                                    <p:cond delay="0"/>
                                  </p:stCondLst>
                                  <p:childTnLst>
                                    <p:set>
                                      <p:cBhvr>
                                        <p:cTn id="81" dur="1" fill="hold">
                                          <p:stCondLst>
                                            <p:cond delay="0"/>
                                          </p:stCondLst>
                                        </p:cTn>
                                        <p:tgtEl>
                                          <p:spTgt spid="109"/>
                                        </p:tgtEl>
                                        <p:attrNameLst>
                                          <p:attrName>style.visibility</p:attrName>
                                        </p:attrNameLst>
                                      </p:cBhvr>
                                      <p:to>
                                        <p:strVal val="visible"/>
                                      </p:to>
                                    </p:set>
                                    <p:anim to="" calcmode="lin" valueType="num">
                                      <p:cBhvr>
                                        <p:cTn id="82" dur="1" fill="hold"/>
                                        <p:tgtEl>
                                          <p:spTgt spid="109"/>
                                        </p:tgtEl>
                                        <p:attrNameLst>
                                          <p:attrName/>
                                        </p:attrNameLst>
                                      </p:cBhvr>
                                    </p:anim>
                                  </p:childTnLst>
                                </p:cTn>
                              </p:par>
                              <p:par>
                                <p:cTn id="83" presetID="24"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anim to="" calcmode="lin" valueType="num">
                                      <p:cBhvr>
                                        <p:cTn id="85" dur="1" fill="hold"/>
                                        <p:tgtEl>
                                          <p:spTgt spid="114"/>
                                        </p:tgtEl>
                                        <p:attrNameLst>
                                          <p:attrName/>
                                        </p:attrNameLst>
                                      </p:cBhvr>
                                    </p:anim>
                                  </p:childTnLst>
                                </p:cTn>
                              </p:par>
                              <p:par>
                                <p:cTn id="86" presetID="24" presetClass="entr" presetSubtype="0" fill="hold" nodeType="withEffect">
                                  <p:stCondLst>
                                    <p:cond delay="0"/>
                                  </p:stCondLst>
                                  <p:childTnLst>
                                    <p:set>
                                      <p:cBhvr>
                                        <p:cTn id="87" dur="1" fill="hold">
                                          <p:stCondLst>
                                            <p:cond delay="0"/>
                                          </p:stCondLst>
                                        </p:cTn>
                                        <p:tgtEl>
                                          <p:spTgt spid="119"/>
                                        </p:tgtEl>
                                        <p:attrNameLst>
                                          <p:attrName>style.visibility</p:attrName>
                                        </p:attrNameLst>
                                      </p:cBhvr>
                                      <p:to>
                                        <p:strVal val="visible"/>
                                      </p:to>
                                    </p:set>
                                    <p:anim to="" calcmode="lin" valueType="num">
                                      <p:cBhvr>
                                        <p:cTn id="88" dur="1" fill="hold"/>
                                        <p:tgtEl>
                                          <p:spTgt spid="119"/>
                                        </p:tgtEl>
                                        <p:attrNameLst>
                                          <p:attrName/>
                                        </p:attrNameLst>
                                      </p:cBhvr>
                                    </p:anim>
                                  </p:childTnLst>
                                </p:cTn>
                              </p:par>
                              <p:par>
                                <p:cTn id="89" presetID="24" presetClass="entr" presetSubtype="0" fill="hold" grpId="0" nodeType="withEffect">
                                  <p:stCondLst>
                                    <p:cond delay="0"/>
                                  </p:stCondLst>
                                  <p:childTnLst>
                                    <p:set>
                                      <p:cBhvr>
                                        <p:cTn id="90" dur="1" fill="hold">
                                          <p:stCondLst>
                                            <p:cond delay="0"/>
                                          </p:stCondLst>
                                        </p:cTn>
                                        <p:tgtEl>
                                          <p:spTgt spid="120"/>
                                        </p:tgtEl>
                                        <p:attrNameLst>
                                          <p:attrName>style.visibility</p:attrName>
                                        </p:attrNameLst>
                                      </p:cBhvr>
                                      <p:to>
                                        <p:strVal val="visible"/>
                                      </p:to>
                                    </p:set>
                                    <p:anim to="" calcmode="lin" valueType="num">
                                      <p:cBhvr>
                                        <p:cTn id="91" dur="1" fill="hold"/>
                                        <p:tgtEl>
                                          <p:spTgt spid="120"/>
                                        </p:tgtEl>
                                        <p:attrNameLst>
                                          <p:attrName/>
                                        </p:attrNameLst>
                                      </p:cBhvr>
                                    </p:anim>
                                  </p:childTnLst>
                                </p:cTn>
                              </p:par>
                              <p:par>
                                <p:cTn id="92" presetID="24" presetClass="entr" presetSubtype="0" fill="hold" grpId="0" nodeType="withEffect">
                                  <p:stCondLst>
                                    <p:cond delay="0"/>
                                  </p:stCondLst>
                                  <p:childTnLst>
                                    <p:set>
                                      <p:cBhvr>
                                        <p:cTn id="93" dur="1" fill="hold">
                                          <p:stCondLst>
                                            <p:cond delay="0"/>
                                          </p:stCondLst>
                                        </p:cTn>
                                        <p:tgtEl>
                                          <p:spTgt spid="121"/>
                                        </p:tgtEl>
                                        <p:attrNameLst>
                                          <p:attrName>style.visibility</p:attrName>
                                        </p:attrNameLst>
                                      </p:cBhvr>
                                      <p:to>
                                        <p:strVal val="visible"/>
                                      </p:to>
                                    </p:set>
                                    <p:anim to="" calcmode="lin" valueType="num">
                                      <p:cBhvr>
                                        <p:cTn id="94" dur="1" fill="hold"/>
                                        <p:tgtEl>
                                          <p:spTgt spid="121"/>
                                        </p:tgtEl>
                                        <p:attrNameLst>
                                          <p:attrName/>
                                        </p:attrNameLst>
                                      </p:cBhvr>
                                    </p:anim>
                                  </p:childTnLst>
                                </p:cTn>
                              </p:par>
                              <p:par>
                                <p:cTn id="95" presetID="24" presetClass="entr" presetSubtype="0" fill="hold" nodeType="withEffect">
                                  <p:stCondLst>
                                    <p:cond delay="0"/>
                                  </p:stCondLst>
                                  <p:childTnLst>
                                    <p:set>
                                      <p:cBhvr>
                                        <p:cTn id="96" dur="1" fill="hold">
                                          <p:stCondLst>
                                            <p:cond delay="0"/>
                                          </p:stCondLst>
                                        </p:cTn>
                                        <p:tgtEl>
                                          <p:spTgt spid="123"/>
                                        </p:tgtEl>
                                        <p:attrNameLst>
                                          <p:attrName>style.visibility</p:attrName>
                                        </p:attrNameLst>
                                      </p:cBhvr>
                                      <p:to>
                                        <p:strVal val="visible"/>
                                      </p:to>
                                    </p:set>
                                    <p:anim to="" calcmode="lin" valueType="num">
                                      <p:cBhvr>
                                        <p:cTn id="97" dur="1" fill="hold"/>
                                        <p:tgtEl>
                                          <p:spTgt spid="123"/>
                                        </p:tgtEl>
                                        <p:attrNameLst>
                                          <p:attrName/>
                                        </p:attrNameLst>
                                      </p:cBhvr>
                                    </p:anim>
                                  </p:childTnLst>
                                </p:cTn>
                              </p:par>
                              <p:par>
                                <p:cTn id="98" presetID="24" presetClass="entr" presetSubtype="0" fill="hold" nodeType="withEffect">
                                  <p:stCondLst>
                                    <p:cond delay="0"/>
                                  </p:stCondLst>
                                  <p:childTnLst>
                                    <p:set>
                                      <p:cBhvr>
                                        <p:cTn id="99" dur="1" fill="hold">
                                          <p:stCondLst>
                                            <p:cond delay="0"/>
                                          </p:stCondLst>
                                        </p:cTn>
                                        <p:tgtEl>
                                          <p:spTgt spid="125"/>
                                        </p:tgtEl>
                                        <p:attrNameLst>
                                          <p:attrName>style.visibility</p:attrName>
                                        </p:attrNameLst>
                                      </p:cBhvr>
                                      <p:to>
                                        <p:strVal val="visible"/>
                                      </p:to>
                                    </p:set>
                                    <p:anim to="" calcmode="lin" valueType="num">
                                      <p:cBhvr>
                                        <p:cTn id="100" dur="1" fill="hold"/>
                                        <p:tgtEl>
                                          <p:spTgt spid="125"/>
                                        </p:tgtEl>
                                        <p:attrNameLst>
                                          <p:attrName/>
                                        </p:attrNameLst>
                                      </p:cBhvr>
                                    </p:anim>
                                  </p:childTnLst>
                                </p:cTn>
                              </p:par>
                              <p:par>
                                <p:cTn id="101" presetID="24" presetClass="entr" presetSubtype="0" fill="hold" grpId="0" nodeType="withEffect">
                                  <p:stCondLst>
                                    <p:cond delay="0"/>
                                  </p:stCondLst>
                                  <p:childTnLst>
                                    <p:set>
                                      <p:cBhvr>
                                        <p:cTn id="102" dur="1" fill="hold">
                                          <p:stCondLst>
                                            <p:cond delay="0"/>
                                          </p:stCondLst>
                                        </p:cTn>
                                        <p:tgtEl>
                                          <p:spTgt spid="149"/>
                                        </p:tgtEl>
                                        <p:attrNameLst>
                                          <p:attrName>style.visibility</p:attrName>
                                        </p:attrNameLst>
                                      </p:cBhvr>
                                      <p:to>
                                        <p:strVal val="visible"/>
                                      </p:to>
                                    </p:set>
                                    <p:anim to="" calcmode="lin" valueType="num">
                                      <p:cBhvr>
                                        <p:cTn id="103" dur="1" fill="hold"/>
                                        <p:tgtEl>
                                          <p:spTgt spid="149"/>
                                        </p:tgtEl>
                                        <p:attrNameLst>
                                          <p:attrName/>
                                        </p:attrNameLst>
                                      </p:cBhvr>
                                    </p:anim>
                                  </p:childTnLst>
                                </p:cTn>
                              </p:par>
                              <p:par>
                                <p:cTn id="104" presetID="24" presetClass="entr" presetSubtype="0" fill="hold" nodeType="withEffect">
                                  <p:stCondLst>
                                    <p:cond delay="0"/>
                                  </p:stCondLst>
                                  <p:childTnLst>
                                    <p:set>
                                      <p:cBhvr>
                                        <p:cTn id="105" dur="1" fill="hold">
                                          <p:stCondLst>
                                            <p:cond delay="0"/>
                                          </p:stCondLst>
                                        </p:cTn>
                                        <p:tgtEl>
                                          <p:spTgt spid="153"/>
                                        </p:tgtEl>
                                        <p:attrNameLst>
                                          <p:attrName>style.visibility</p:attrName>
                                        </p:attrNameLst>
                                      </p:cBhvr>
                                      <p:to>
                                        <p:strVal val="visible"/>
                                      </p:to>
                                    </p:set>
                                    <p:anim to="" calcmode="lin" valueType="num">
                                      <p:cBhvr>
                                        <p:cTn id="106" dur="1" fill="hold"/>
                                        <p:tgtEl>
                                          <p:spTgt spid="153"/>
                                        </p:tgtEl>
                                        <p:attrNameLst>
                                          <p:attrName/>
                                        </p:attrNameLst>
                                      </p:cBhvr>
                                    </p:anim>
                                  </p:childTnLst>
                                </p:cTn>
                              </p:par>
                              <p:par>
                                <p:cTn id="107" presetID="24" presetClass="entr" presetSubtype="0" fill="hold" nodeType="withEffect">
                                  <p:stCondLst>
                                    <p:cond delay="0"/>
                                  </p:stCondLst>
                                  <p:childTnLst>
                                    <p:set>
                                      <p:cBhvr>
                                        <p:cTn id="108" dur="1" fill="hold">
                                          <p:stCondLst>
                                            <p:cond delay="0"/>
                                          </p:stCondLst>
                                        </p:cTn>
                                        <p:tgtEl>
                                          <p:spTgt spid="155"/>
                                        </p:tgtEl>
                                        <p:attrNameLst>
                                          <p:attrName>style.visibility</p:attrName>
                                        </p:attrNameLst>
                                      </p:cBhvr>
                                      <p:to>
                                        <p:strVal val="visible"/>
                                      </p:to>
                                    </p:set>
                                    <p:anim to="" calcmode="lin" valueType="num">
                                      <p:cBhvr>
                                        <p:cTn id="109" dur="1" fill="hold"/>
                                        <p:tgtEl>
                                          <p:spTgt spid="155"/>
                                        </p:tgtEl>
                                        <p:attrNameLst>
                                          <p:attrName/>
                                        </p:attrNameLst>
                                      </p:cBhvr>
                                    </p:anim>
                                  </p:childTnLst>
                                </p:cTn>
                              </p:par>
                              <p:par>
                                <p:cTn id="110" presetID="24" presetClass="entr" presetSubtype="0" fill="hold" grpId="0" nodeType="withEffect">
                                  <p:stCondLst>
                                    <p:cond delay="0"/>
                                  </p:stCondLst>
                                  <p:childTnLst>
                                    <p:set>
                                      <p:cBhvr>
                                        <p:cTn id="111" dur="1" fill="hold">
                                          <p:stCondLst>
                                            <p:cond delay="0"/>
                                          </p:stCondLst>
                                        </p:cTn>
                                        <p:tgtEl>
                                          <p:spTgt spid="167"/>
                                        </p:tgtEl>
                                        <p:attrNameLst>
                                          <p:attrName>style.visibility</p:attrName>
                                        </p:attrNameLst>
                                      </p:cBhvr>
                                      <p:to>
                                        <p:strVal val="visible"/>
                                      </p:to>
                                    </p:set>
                                    <p:anim to="" calcmode="lin" valueType="num">
                                      <p:cBhvr>
                                        <p:cTn id="112" dur="1" fill="hold"/>
                                        <p:tgtEl>
                                          <p:spTgt spid="167"/>
                                        </p:tgtEl>
                                        <p:attrNameLst>
                                          <p:attrName/>
                                        </p:attrNameLst>
                                      </p:cBhvr>
                                    </p:anim>
                                  </p:childTnLst>
                                </p:cTn>
                              </p:par>
                              <p:par>
                                <p:cTn id="113" presetID="24" presetClass="entr" presetSubtype="0" fill="hold" grpId="0" nodeType="withEffect">
                                  <p:stCondLst>
                                    <p:cond delay="0"/>
                                  </p:stCondLst>
                                  <p:childTnLst>
                                    <p:set>
                                      <p:cBhvr>
                                        <p:cTn id="114" dur="1" fill="hold">
                                          <p:stCondLst>
                                            <p:cond delay="0"/>
                                          </p:stCondLst>
                                        </p:cTn>
                                        <p:tgtEl>
                                          <p:spTgt spid="168"/>
                                        </p:tgtEl>
                                        <p:attrNameLst>
                                          <p:attrName>style.visibility</p:attrName>
                                        </p:attrNameLst>
                                      </p:cBhvr>
                                      <p:to>
                                        <p:strVal val="visible"/>
                                      </p:to>
                                    </p:set>
                                    <p:anim to="" calcmode="lin" valueType="num">
                                      <p:cBhvr>
                                        <p:cTn id="115" dur="1" fill="hold"/>
                                        <p:tgtEl>
                                          <p:spTgt spid="168"/>
                                        </p:tgtEl>
                                        <p:attrNameLst>
                                          <p:attrName/>
                                        </p:attrNameLst>
                                      </p:cBhvr>
                                    </p:anim>
                                  </p:childTnLst>
                                </p:cTn>
                              </p:par>
                              <p:par>
                                <p:cTn id="116" presetID="24" presetClass="entr" presetSubtype="0" fill="hold" nodeType="withEffect">
                                  <p:stCondLst>
                                    <p:cond delay="0"/>
                                  </p:stCondLst>
                                  <p:childTnLst>
                                    <p:set>
                                      <p:cBhvr>
                                        <p:cTn id="117" dur="1" fill="hold">
                                          <p:stCondLst>
                                            <p:cond delay="0"/>
                                          </p:stCondLst>
                                        </p:cTn>
                                        <p:tgtEl>
                                          <p:spTgt spid="178"/>
                                        </p:tgtEl>
                                        <p:attrNameLst>
                                          <p:attrName>style.visibility</p:attrName>
                                        </p:attrNameLst>
                                      </p:cBhvr>
                                      <p:to>
                                        <p:strVal val="visible"/>
                                      </p:to>
                                    </p:set>
                                    <p:anim to="" calcmode="lin" valueType="num">
                                      <p:cBhvr>
                                        <p:cTn id="118" dur="1" fill="hold"/>
                                        <p:tgtEl>
                                          <p:spTgt spid="178"/>
                                        </p:tgtEl>
                                        <p:attrNameLst>
                                          <p:attrName/>
                                        </p:attrNameLst>
                                      </p:cBhvr>
                                    </p:anim>
                                  </p:childTnLst>
                                </p:cTn>
                              </p:par>
                              <p:par>
                                <p:cTn id="119" presetID="24" presetClass="entr" presetSubtype="0" fill="hold" nodeType="withEffect">
                                  <p:stCondLst>
                                    <p:cond delay="0"/>
                                  </p:stCondLst>
                                  <p:childTnLst>
                                    <p:set>
                                      <p:cBhvr>
                                        <p:cTn id="120" dur="1" fill="hold">
                                          <p:stCondLst>
                                            <p:cond delay="0"/>
                                          </p:stCondLst>
                                        </p:cTn>
                                        <p:tgtEl>
                                          <p:spTgt spid="180"/>
                                        </p:tgtEl>
                                        <p:attrNameLst>
                                          <p:attrName>style.visibility</p:attrName>
                                        </p:attrNameLst>
                                      </p:cBhvr>
                                      <p:to>
                                        <p:strVal val="visible"/>
                                      </p:to>
                                    </p:set>
                                    <p:anim to="" calcmode="lin" valueType="num">
                                      <p:cBhvr>
                                        <p:cTn id="121" dur="1" fill="hold"/>
                                        <p:tgtEl>
                                          <p:spTgt spid="180"/>
                                        </p:tgtEl>
                                        <p:attrNameLst>
                                          <p:attrName/>
                                        </p:attrNameLst>
                                      </p:cBhvr>
                                    </p:anim>
                                  </p:childTnLst>
                                </p:cTn>
                              </p:par>
                              <p:par>
                                <p:cTn id="122" presetID="24" presetClass="entr" presetSubtype="0" fill="hold" grpId="0" nodeType="withEffect">
                                  <p:stCondLst>
                                    <p:cond delay="0"/>
                                  </p:stCondLst>
                                  <p:childTnLst>
                                    <p:set>
                                      <p:cBhvr>
                                        <p:cTn id="123" dur="1" fill="hold">
                                          <p:stCondLst>
                                            <p:cond delay="0"/>
                                          </p:stCondLst>
                                        </p:cTn>
                                        <p:tgtEl>
                                          <p:spTgt spid="181"/>
                                        </p:tgtEl>
                                        <p:attrNameLst>
                                          <p:attrName>style.visibility</p:attrName>
                                        </p:attrNameLst>
                                      </p:cBhvr>
                                      <p:to>
                                        <p:strVal val="visible"/>
                                      </p:to>
                                    </p:set>
                                    <p:anim to="" calcmode="lin" valueType="num">
                                      <p:cBhvr>
                                        <p:cTn id="124" dur="1" fill="hold"/>
                                        <p:tgtEl>
                                          <p:spTgt spid="181"/>
                                        </p:tgtEl>
                                        <p:attrNameLst>
                                          <p:attrName/>
                                        </p:attrNameLst>
                                      </p:cBhvr>
                                    </p:anim>
                                  </p:childTnLst>
                                </p:cTn>
                              </p:par>
                              <p:par>
                                <p:cTn id="125" presetID="24" presetClass="entr" presetSubtype="0" fill="hold" nodeType="withEffect">
                                  <p:stCondLst>
                                    <p:cond delay="0"/>
                                  </p:stCondLst>
                                  <p:childTnLst>
                                    <p:set>
                                      <p:cBhvr>
                                        <p:cTn id="126" dur="1" fill="hold">
                                          <p:stCondLst>
                                            <p:cond delay="0"/>
                                          </p:stCondLst>
                                        </p:cTn>
                                        <p:tgtEl>
                                          <p:spTgt spid="183"/>
                                        </p:tgtEl>
                                        <p:attrNameLst>
                                          <p:attrName>style.visibility</p:attrName>
                                        </p:attrNameLst>
                                      </p:cBhvr>
                                      <p:to>
                                        <p:strVal val="visible"/>
                                      </p:to>
                                    </p:set>
                                    <p:anim to="" calcmode="lin" valueType="num">
                                      <p:cBhvr>
                                        <p:cTn id="127" dur="1" fill="hold"/>
                                        <p:tgtEl>
                                          <p:spTgt spid="183"/>
                                        </p:tgtEl>
                                        <p:attrNameLst>
                                          <p:attrName/>
                                        </p:attrNameLst>
                                      </p:cBhvr>
                                    </p:anim>
                                  </p:childTnLst>
                                </p:cTn>
                              </p:par>
                              <p:par>
                                <p:cTn id="128" presetID="24" presetClass="entr" presetSubtype="0" fill="hold" grpId="0" nodeType="withEffect">
                                  <p:stCondLst>
                                    <p:cond delay="0"/>
                                  </p:stCondLst>
                                  <p:childTnLst>
                                    <p:set>
                                      <p:cBhvr>
                                        <p:cTn id="129" dur="1" fill="hold">
                                          <p:stCondLst>
                                            <p:cond delay="0"/>
                                          </p:stCondLst>
                                        </p:cTn>
                                        <p:tgtEl>
                                          <p:spTgt spid="184"/>
                                        </p:tgtEl>
                                        <p:attrNameLst>
                                          <p:attrName>style.visibility</p:attrName>
                                        </p:attrNameLst>
                                      </p:cBhvr>
                                      <p:to>
                                        <p:strVal val="visible"/>
                                      </p:to>
                                    </p:set>
                                    <p:anim to="" calcmode="lin" valueType="num">
                                      <p:cBhvr>
                                        <p:cTn id="130" dur="1" fill="hold"/>
                                        <p:tgtEl>
                                          <p:spTgt spid="184"/>
                                        </p:tgtEl>
                                        <p:attrNameLst>
                                          <p:attrName/>
                                        </p:attrNameLst>
                                      </p:cBhvr>
                                    </p:anim>
                                  </p:childTnLst>
                                </p:cTn>
                              </p:par>
                              <p:par>
                                <p:cTn id="131" presetID="24" presetClass="entr" presetSubtype="0" fill="hold" nodeType="withEffect">
                                  <p:stCondLst>
                                    <p:cond delay="0"/>
                                  </p:stCondLst>
                                  <p:childTnLst>
                                    <p:set>
                                      <p:cBhvr>
                                        <p:cTn id="132" dur="1" fill="hold">
                                          <p:stCondLst>
                                            <p:cond delay="0"/>
                                          </p:stCondLst>
                                        </p:cTn>
                                        <p:tgtEl>
                                          <p:spTgt spid="192"/>
                                        </p:tgtEl>
                                        <p:attrNameLst>
                                          <p:attrName>style.visibility</p:attrName>
                                        </p:attrNameLst>
                                      </p:cBhvr>
                                      <p:to>
                                        <p:strVal val="visible"/>
                                      </p:to>
                                    </p:set>
                                    <p:anim to="" calcmode="lin" valueType="num">
                                      <p:cBhvr>
                                        <p:cTn id="133" dur="1" fill="hold"/>
                                        <p:tgtEl>
                                          <p:spTgt spid="192"/>
                                        </p:tgtEl>
                                        <p:attrNameLst>
                                          <p:attrName/>
                                        </p:attrNameLst>
                                      </p:cBhvr>
                                    </p:anim>
                                  </p:childTnLst>
                                </p:cTn>
                              </p:par>
                              <p:par>
                                <p:cTn id="134" presetID="24"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 to="" calcmode="lin" valueType="num">
                                      <p:cBhvr>
                                        <p:cTn id="136" dur="1" fill="hold"/>
                                        <p:tgtEl>
                                          <p:spTgt spid="4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6" grpId="0" animBg="1"/>
      <p:bldP spid="42" grpId="0" animBg="1"/>
      <p:bldP spid="43" grpId="0" animBg="1"/>
      <p:bldP spid="44" grpId="0" animBg="1"/>
      <p:bldP spid="46" grpId="0" animBg="1"/>
      <p:bldP spid="68" grpId="0" animBg="1"/>
      <p:bldP spid="69" grpId="0" animBg="1"/>
      <p:bldP spid="99" grpId="0" animBg="1"/>
      <p:bldP spid="105" grpId="0" animBg="1"/>
      <p:bldP spid="107" grpId="0" animBg="1"/>
      <p:bldP spid="120" grpId="0" animBg="1"/>
      <p:bldP spid="121" grpId="0" animBg="1"/>
      <p:bldP spid="149" grpId="0" animBg="1"/>
      <p:bldP spid="167" grpId="0" animBg="1"/>
      <p:bldP spid="168" grpId="0" animBg="1"/>
      <p:bldP spid="181" grpId="0" animBg="1"/>
      <p:bldP spid="184"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a:xfrm>
            <a:off x="3286116" y="2071678"/>
            <a:ext cx="2071702" cy="2643206"/>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Library Management System</a:t>
            </a:r>
            <a:endParaRPr lang="en-IN" dirty="0"/>
          </a:p>
        </p:txBody>
      </p:sp>
      <p:cxnSp>
        <p:nvCxnSpPr>
          <p:cNvPr id="8" name="Straight Connector 7"/>
          <p:cNvCxnSpPr>
            <a:stCxn id="6" idx="1"/>
            <a:endCxn id="6" idx="7"/>
          </p:cNvCxnSpPr>
          <p:nvPr/>
        </p:nvCxnSpPr>
        <p:spPr>
          <a:xfrm rot="5400000" flipH="1" flipV="1">
            <a:off x="4321967" y="1726309"/>
            <a:ext cx="1588" cy="1464914"/>
          </a:xfrm>
          <a:prstGeom prst="line">
            <a:avLst/>
          </a:prstGeom>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4071934" y="2143116"/>
            <a:ext cx="476412" cy="369332"/>
          </a:xfrm>
          <a:prstGeom prst="rect">
            <a:avLst/>
          </a:prstGeom>
          <a:noFill/>
        </p:spPr>
        <p:txBody>
          <a:bodyPr wrap="none" rtlCol="0">
            <a:spAutoFit/>
          </a:bodyPr>
          <a:lstStyle/>
          <a:p>
            <a:r>
              <a:rPr lang="en-US" dirty="0" smtClean="0"/>
              <a:t>0.0</a:t>
            </a:r>
            <a:endParaRPr lang="en-IN" dirty="0"/>
          </a:p>
        </p:txBody>
      </p:sp>
      <p:sp>
        <p:nvSpPr>
          <p:cNvPr id="11" name="Rectangle 10"/>
          <p:cNvSpPr/>
          <p:nvPr/>
        </p:nvSpPr>
        <p:spPr>
          <a:xfrm>
            <a:off x="7215206" y="3071810"/>
            <a:ext cx="1285884" cy="571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Admin</a:t>
            </a:r>
            <a:endParaRPr lang="en-IN" dirty="0"/>
          </a:p>
        </p:txBody>
      </p:sp>
      <p:cxnSp>
        <p:nvCxnSpPr>
          <p:cNvPr id="13" name="Elbow Connector 12"/>
          <p:cNvCxnSpPr>
            <a:stCxn id="11" idx="2"/>
            <a:endCxn id="6" idx="5"/>
          </p:cNvCxnSpPr>
          <p:nvPr/>
        </p:nvCxnSpPr>
        <p:spPr>
          <a:xfrm rot="5400000">
            <a:off x="6114045" y="2583693"/>
            <a:ext cx="684482" cy="2803724"/>
          </a:xfrm>
          <a:prstGeom prst="bentConnector3">
            <a:avLst>
              <a:gd name="adj1" fmla="val 189949"/>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stCxn id="6" idx="6"/>
            <a:endCxn id="11" idx="1"/>
          </p:cNvCxnSpPr>
          <p:nvPr/>
        </p:nvCxnSpPr>
        <p:spPr>
          <a:xfrm flipV="1">
            <a:off x="5357818" y="3357562"/>
            <a:ext cx="1857388" cy="3571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5857884" y="3000372"/>
            <a:ext cx="821828" cy="369332"/>
          </a:xfrm>
          <a:prstGeom prst="rect">
            <a:avLst/>
          </a:prstGeom>
          <a:noFill/>
        </p:spPr>
        <p:txBody>
          <a:bodyPr wrap="none" rtlCol="0">
            <a:spAutoFit/>
          </a:bodyPr>
          <a:lstStyle/>
          <a:p>
            <a:r>
              <a:rPr lang="en-US" dirty="0" smtClean="0"/>
              <a:t>Report</a:t>
            </a:r>
            <a:endParaRPr lang="en-IN" dirty="0"/>
          </a:p>
        </p:txBody>
      </p:sp>
      <p:sp>
        <p:nvSpPr>
          <p:cNvPr id="31" name="TextBox 30"/>
          <p:cNvSpPr txBox="1"/>
          <p:nvPr/>
        </p:nvSpPr>
        <p:spPr>
          <a:xfrm>
            <a:off x="6000760" y="4572008"/>
            <a:ext cx="762901" cy="369332"/>
          </a:xfrm>
          <a:prstGeom prst="rect">
            <a:avLst/>
          </a:prstGeom>
          <a:noFill/>
        </p:spPr>
        <p:txBody>
          <a:bodyPr wrap="none" rtlCol="0">
            <a:spAutoFit/>
          </a:bodyPr>
          <a:lstStyle/>
          <a:p>
            <a:r>
              <a:rPr lang="en-US" dirty="0" smtClean="0"/>
              <a:t>Query</a:t>
            </a:r>
            <a:endParaRPr lang="en-IN" dirty="0"/>
          </a:p>
        </p:txBody>
      </p:sp>
      <p:sp>
        <p:nvSpPr>
          <p:cNvPr id="34" name="Rectangle 33"/>
          <p:cNvSpPr/>
          <p:nvPr/>
        </p:nvSpPr>
        <p:spPr>
          <a:xfrm>
            <a:off x="571472" y="3071810"/>
            <a:ext cx="1285884" cy="571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Member</a:t>
            </a:r>
            <a:endParaRPr lang="en-IN" dirty="0"/>
          </a:p>
        </p:txBody>
      </p:sp>
      <p:cxnSp>
        <p:nvCxnSpPr>
          <p:cNvPr id="38" name="Straight Arrow Connector 37"/>
          <p:cNvCxnSpPr>
            <a:stCxn id="34" idx="3"/>
            <a:endCxn id="6" idx="2"/>
          </p:cNvCxnSpPr>
          <p:nvPr/>
        </p:nvCxnSpPr>
        <p:spPr>
          <a:xfrm>
            <a:off x="1857356" y="3357562"/>
            <a:ext cx="1428760" cy="3571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0" name="Elbow Connector 39"/>
          <p:cNvCxnSpPr>
            <a:endCxn id="34" idx="2"/>
          </p:cNvCxnSpPr>
          <p:nvPr/>
        </p:nvCxnSpPr>
        <p:spPr>
          <a:xfrm rot="10800000">
            <a:off x="1214414" y="3643314"/>
            <a:ext cx="2214578" cy="500066"/>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2" name="Elbow Connector 61"/>
          <p:cNvCxnSpPr/>
          <p:nvPr/>
        </p:nvCxnSpPr>
        <p:spPr>
          <a:xfrm rot="10800000">
            <a:off x="785786" y="3714752"/>
            <a:ext cx="2956124" cy="765444"/>
          </a:xfrm>
          <a:prstGeom prst="bentConnector3">
            <a:avLst>
              <a:gd name="adj1" fmla="val 9986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8" name="Shape 67"/>
          <p:cNvCxnSpPr/>
          <p:nvPr/>
        </p:nvCxnSpPr>
        <p:spPr>
          <a:xfrm flipV="1">
            <a:off x="1071538" y="2571744"/>
            <a:ext cx="2357454" cy="470168"/>
          </a:xfrm>
          <a:prstGeom prst="bentConnector3">
            <a:avLst>
              <a:gd name="adj1" fmla="val -366"/>
            </a:avLst>
          </a:prstGeom>
          <a:ln>
            <a:tailEnd type="arrow"/>
          </a:ln>
        </p:spPr>
        <p:style>
          <a:lnRef idx="1">
            <a:schemeClr val="accent2"/>
          </a:lnRef>
          <a:fillRef idx="0">
            <a:schemeClr val="accent2"/>
          </a:fillRef>
          <a:effectRef idx="0">
            <a:schemeClr val="accent2"/>
          </a:effectRef>
          <a:fontRef idx="minor">
            <a:schemeClr val="tx1"/>
          </a:fontRef>
        </p:style>
      </p:cxnSp>
      <p:sp>
        <p:nvSpPr>
          <p:cNvPr id="73" name="TextBox 72"/>
          <p:cNvSpPr txBox="1"/>
          <p:nvPr/>
        </p:nvSpPr>
        <p:spPr>
          <a:xfrm>
            <a:off x="1357290" y="2214554"/>
            <a:ext cx="1426544" cy="369332"/>
          </a:xfrm>
          <a:prstGeom prst="rect">
            <a:avLst/>
          </a:prstGeom>
          <a:noFill/>
        </p:spPr>
        <p:txBody>
          <a:bodyPr wrap="none" rtlCol="0">
            <a:spAutoFit/>
          </a:bodyPr>
          <a:lstStyle/>
          <a:p>
            <a:r>
              <a:rPr lang="en-US" dirty="0" smtClean="0"/>
              <a:t>Book Enquiry</a:t>
            </a:r>
            <a:endParaRPr lang="en-IN" dirty="0"/>
          </a:p>
        </p:txBody>
      </p:sp>
      <p:sp>
        <p:nvSpPr>
          <p:cNvPr id="75" name="TextBox 74"/>
          <p:cNvSpPr txBox="1"/>
          <p:nvPr/>
        </p:nvSpPr>
        <p:spPr>
          <a:xfrm>
            <a:off x="1785918" y="3857628"/>
            <a:ext cx="1347613" cy="369332"/>
          </a:xfrm>
          <a:prstGeom prst="rect">
            <a:avLst/>
          </a:prstGeom>
          <a:noFill/>
        </p:spPr>
        <p:txBody>
          <a:bodyPr wrap="none" rtlCol="0">
            <a:spAutoFit/>
          </a:bodyPr>
          <a:lstStyle/>
          <a:p>
            <a:r>
              <a:rPr lang="en-US" dirty="0" smtClean="0"/>
              <a:t>Book Details</a:t>
            </a:r>
            <a:endParaRPr lang="en-IN" dirty="0"/>
          </a:p>
        </p:txBody>
      </p:sp>
      <p:sp>
        <p:nvSpPr>
          <p:cNvPr id="76" name="TextBox 75"/>
          <p:cNvSpPr txBox="1"/>
          <p:nvPr/>
        </p:nvSpPr>
        <p:spPr>
          <a:xfrm>
            <a:off x="1643042" y="4500570"/>
            <a:ext cx="1184940" cy="369332"/>
          </a:xfrm>
          <a:prstGeom prst="rect">
            <a:avLst/>
          </a:prstGeom>
          <a:noFill/>
        </p:spPr>
        <p:txBody>
          <a:bodyPr wrap="none" rtlCol="0">
            <a:spAutoFit/>
          </a:bodyPr>
          <a:lstStyle/>
          <a:p>
            <a:r>
              <a:rPr lang="en-US" dirty="0" smtClean="0"/>
              <a:t>Book Issue</a:t>
            </a:r>
            <a:endParaRPr lang="en-IN" dirty="0"/>
          </a:p>
        </p:txBody>
      </p:sp>
      <p:sp>
        <p:nvSpPr>
          <p:cNvPr id="77" name="TextBox 76"/>
          <p:cNvSpPr txBox="1"/>
          <p:nvPr/>
        </p:nvSpPr>
        <p:spPr>
          <a:xfrm>
            <a:off x="1857356" y="3000372"/>
            <a:ext cx="1436162" cy="369332"/>
          </a:xfrm>
          <a:prstGeom prst="rect">
            <a:avLst/>
          </a:prstGeom>
          <a:noFill/>
        </p:spPr>
        <p:txBody>
          <a:bodyPr wrap="none" rtlCol="0">
            <a:spAutoFit/>
          </a:bodyPr>
          <a:lstStyle/>
          <a:p>
            <a:r>
              <a:rPr lang="en-US" dirty="0" smtClean="0"/>
              <a:t>Returns Book</a:t>
            </a:r>
            <a:endParaRPr lang="en-IN" dirty="0"/>
          </a:p>
        </p:txBody>
      </p:sp>
      <p:sp>
        <p:nvSpPr>
          <p:cNvPr id="78" name="Rectangle 77"/>
          <p:cNvSpPr/>
          <p:nvPr/>
        </p:nvSpPr>
        <p:spPr>
          <a:xfrm>
            <a:off x="1032483" y="357166"/>
            <a:ext cx="7154523" cy="923330"/>
          </a:xfrm>
          <a:prstGeom prst="rect">
            <a:avLst/>
          </a:prstGeom>
          <a:noFill/>
        </p:spPr>
        <p:txBody>
          <a:bodyPr wrap="none" lIns="91440" tIns="45720" rIns="91440" bIns="45720">
            <a:spAutoFit/>
          </a:bodyPr>
          <a:lstStyle/>
          <a:p>
            <a:pPr algn="ctr"/>
            <a:r>
              <a:rPr lang="en-US" sz="5400" b="1" cap="none" spc="50" dirty="0" smtClean="0">
                <a:ln w="12700" cmpd="sng">
                  <a:solidFill>
                    <a:schemeClr val="accent6">
                      <a:satMod val="120000"/>
                      <a:shade val="80000"/>
                    </a:schemeClr>
                  </a:solidFill>
                  <a:prstDash val="solid"/>
                </a:ln>
                <a:solidFill>
                  <a:schemeClr val="accent3">
                    <a:lumMod val="60000"/>
                    <a:lumOff val="40000"/>
                  </a:schemeClr>
                </a:solidFill>
                <a:effectLst>
                  <a:glow rad="53100">
                    <a:schemeClr val="accent6">
                      <a:satMod val="180000"/>
                      <a:alpha val="30000"/>
                    </a:schemeClr>
                  </a:glow>
                </a:effectLst>
              </a:rPr>
              <a:t>Context Level DFD</a:t>
            </a:r>
            <a:endParaRPr lang="en-US" sz="5400" b="1" cap="none" spc="50" dirty="0">
              <a:ln w="12700" cmpd="sng">
                <a:solidFill>
                  <a:schemeClr val="accent6">
                    <a:satMod val="120000"/>
                    <a:shade val="80000"/>
                  </a:schemeClr>
                </a:solidFill>
                <a:prstDash val="solid"/>
              </a:ln>
              <a:solidFill>
                <a:schemeClr val="accent3">
                  <a:lumMod val="60000"/>
                  <a:lumOff val="40000"/>
                </a:schemeClr>
              </a:solidFill>
              <a:effectLst>
                <a:glow rad="53100">
                  <a:schemeClr val="accent6">
                    <a:satMod val="180000"/>
                    <a:alpha val="30000"/>
                  </a:schemeClr>
                </a:glo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to="" calcmode="lin" valueType="num">
                                      <p:cBhvr>
                                        <p:cTn id="10" dur="1" fill="hold"/>
                                        <p:tgtEl>
                                          <p:spTgt spid="9"/>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to="" calcmode="lin" valueType="num">
                                      <p:cBhvr>
                                        <p:cTn id="13" dur="1" fill="hold"/>
                                        <p:tgtEl>
                                          <p:spTgt spid="11"/>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to="" calcmode="lin" valueType="num">
                                      <p:cBhvr>
                                        <p:cTn id="16" dur="1" fill="hold"/>
                                        <p:tgtEl>
                                          <p:spTgt spid="13"/>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to="" calcmode="lin" valueType="num">
                                      <p:cBhvr>
                                        <p:cTn id="19" dur="1" fill="hold"/>
                                        <p:tgtEl>
                                          <p:spTgt spid="23"/>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to="" calcmode="lin" valueType="num">
                                      <p:cBhvr>
                                        <p:cTn id="22" dur="1" fill="hold"/>
                                        <p:tgtEl>
                                          <p:spTgt spid="29"/>
                                        </p:tgtEl>
                                        <p:attrNameLst>
                                          <p:attrName/>
                                        </p:attrNameLst>
                                      </p:cBhvr>
                                    </p:anim>
                                  </p:childTnLst>
                                </p:cTn>
                              </p:par>
                              <p:par>
                                <p:cTn id="23" presetID="24"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to="" calcmode="lin" valueType="num">
                                      <p:cBhvr>
                                        <p:cTn id="25" dur="1" fill="hold"/>
                                        <p:tgtEl>
                                          <p:spTgt spid="31"/>
                                        </p:tgtEl>
                                        <p:attrNameLst>
                                          <p:attrName/>
                                        </p:attrNameLst>
                                      </p:cBhvr>
                                    </p:anim>
                                  </p:childTnLst>
                                </p:cTn>
                              </p:par>
                              <p:par>
                                <p:cTn id="26" presetID="24"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to="" calcmode="lin" valueType="num">
                                      <p:cBhvr>
                                        <p:cTn id="28" dur="1" fill="hold"/>
                                        <p:tgtEl>
                                          <p:spTgt spid="34"/>
                                        </p:tgtEl>
                                        <p:attrNameLst>
                                          <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 to="" calcmode="lin" valueType="num">
                                      <p:cBhvr>
                                        <p:cTn id="31" dur="1" fill="hold"/>
                                        <p:tgtEl>
                                          <p:spTgt spid="38"/>
                                        </p:tgtEl>
                                        <p:attrNameLst>
                                          <p:attrName/>
                                        </p:attrNameLst>
                                      </p:cBhvr>
                                    </p:anim>
                                  </p:childTnLst>
                                </p:cTn>
                              </p:par>
                              <p:par>
                                <p:cTn id="32" presetID="24"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 to="" calcmode="lin" valueType="num">
                                      <p:cBhvr>
                                        <p:cTn id="34" dur="1" fill="hold"/>
                                        <p:tgtEl>
                                          <p:spTgt spid="40"/>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 to="" calcmode="lin" valueType="num">
                                      <p:cBhvr>
                                        <p:cTn id="37" dur="1" fill="hold"/>
                                        <p:tgtEl>
                                          <p:spTgt spid="62"/>
                                        </p:tgtEl>
                                        <p:attrNameLst>
                                          <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 to="" calcmode="lin" valueType="num">
                                      <p:cBhvr>
                                        <p:cTn id="40" dur="1" fill="hold"/>
                                        <p:tgtEl>
                                          <p:spTgt spid="68"/>
                                        </p:tgtEl>
                                        <p:attrNameLst>
                                          <p:attrName/>
                                        </p:attrNameLst>
                                      </p:cBhvr>
                                    </p:anim>
                                  </p:childTnLst>
                                </p:cTn>
                              </p:par>
                              <p:par>
                                <p:cTn id="41" presetID="24"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 to="" calcmode="lin" valueType="num">
                                      <p:cBhvr>
                                        <p:cTn id="43" dur="1" fill="hold"/>
                                        <p:tgtEl>
                                          <p:spTgt spid="73"/>
                                        </p:tgtEl>
                                        <p:attrNameLst>
                                          <p:attrName/>
                                        </p:attrNameLst>
                                      </p:cBhvr>
                                    </p:anim>
                                  </p:childTnLst>
                                </p:cTn>
                              </p:par>
                              <p:par>
                                <p:cTn id="44" presetID="24"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 to="" calcmode="lin" valueType="num">
                                      <p:cBhvr>
                                        <p:cTn id="46" dur="1" fill="hold"/>
                                        <p:tgtEl>
                                          <p:spTgt spid="75"/>
                                        </p:tgtEl>
                                        <p:attrNameLst>
                                          <p:attrName/>
                                        </p:attrNameLst>
                                      </p:cBhvr>
                                    </p:anim>
                                  </p:childTnLst>
                                </p:cTn>
                              </p:par>
                              <p:par>
                                <p:cTn id="47" presetID="24"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 to="" calcmode="lin" valueType="num">
                                      <p:cBhvr>
                                        <p:cTn id="49" dur="1" fill="hold"/>
                                        <p:tgtEl>
                                          <p:spTgt spid="76"/>
                                        </p:tgtEl>
                                        <p:attrNameLst>
                                          <p:attrName/>
                                        </p:attrNameLst>
                                      </p:cBhvr>
                                    </p:anim>
                                  </p:childTnLst>
                                </p:cTn>
                              </p:par>
                              <p:par>
                                <p:cTn id="50" presetID="24"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to="" calcmode="lin" valueType="num">
                                      <p:cBhvr>
                                        <p:cTn id="52" dur="1" fill="hold"/>
                                        <p:tgtEl>
                                          <p:spTgt spid="77"/>
                                        </p:tgtEl>
                                        <p:attrNameLst>
                                          <p:attrName/>
                                        </p:attrNameLst>
                                      </p:cBhvr>
                                    </p:anim>
                                  </p:childTnLst>
                                </p:cTn>
                              </p:par>
                              <p:par>
                                <p:cTn id="53" presetID="24"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 to="" calcmode="lin" valueType="num">
                                      <p:cBhvr>
                                        <p:cTn id="55" dur="1" fill="hold"/>
                                        <p:tgtEl>
                                          <p:spTgt spid="78"/>
                                        </p:tgtEl>
                                        <p:attrNameLst>
                                          <p:attrName/>
                                        </p:attrNameLst>
                                      </p:cBhvr>
                                    </p:anim>
                                  </p:childTnLst>
                                </p:cTn>
                              </p:par>
                              <p:par>
                                <p:cTn id="56" presetID="4" presetClass="entr" presetSubtype="16"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box(in)">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animBg="1"/>
      <p:bldP spid="29" grpId="0"/>
      <p:bldP spid="31" grpId="0"/>
      <p:bldP spid="34" grpId="0" animBg="1"/>
      <p:bldP spid="73" grpId="0"/>
      <p:bldP spid="75" grpId="0"/>
      <p:bldP spid="76" grpId="0"/>
      <p:bldP spid="77" grpId="0"/>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80456" y="428604"/>
            <a:ext cx="4485523" cy="830997"/>
          </a:xfrm>
          <a:prstGeom prst="rect">
            <a:avLst/>
          </a:prstGeom>
          <a:noFill/>
        </p:spPr>
        <p:txBody>
          <a:bodyPr wrap="none" lIns="91440" tIns="45720" rIns="91440" bIns="45720">
            <a:spAutoFit/>
          </a:bodyPr>
          <a:lstStyle/>
          <a:p>
            <a:pPr algn="ctr"/>
            <a:r>
              <a:rPr lang="en-US" sz="4800" dirty="0" smtClean="0">
                <a:ln w="18415" cmpd="sng">
                  <a:solidFill>
                    <a:srgbClr val="FFFFFF"/>
                  </a:solidFill>
                  <a:prstDash val="solid"/>
                </a:ln>
                <a:solidFill>
                  <a:schemeClr val="accent3">
                    <a:lumMod val="60000"/>
                    <a:lumOff val="40000"/>
                  </a:schemeClr>
                </a:solidFill>
                <a:effectLst>
                  <a:outerShdw blurRad="63500" dir="3600000" algn="tl" rotWithShape="0">
                    <a:srgbClr val="000000">
                      <a:alpha val="70000"/>
                    </a:srgbClr>
                  </a:outerShdw>
                </a:effectLst>
              </a:rPr>
              <a:t>1 st Level DFD</a:t>
            </a:r>
            <a:endParaRPr lang="en-US" sz="4800" dirty="0">
              <a:ln w="18415" cmpd="sng">
                <a:solidFill>
                  <a:srgbClr val="FFFFFF"/>
                </a:solidFill>
                <a:prstDash val="solid"/>
              </a:ln>
              <a:solidFill>
                <a:schemeClr val="accent3">
                  <a:lumMod val="60000"/>
                  <a:lumOff val="40000"/>
                </a:schemeClr>
              </a:solidFill>
              <a:effectLst>
                <a:outerShdw blurRad="63500" dir="3600000" algn="tl" rotWithShape="0">
                  <a:srgbClr val="000000">
                    <a:alpha val="70000"/>
                  </a:srgbClr>
                </a:outerShdw>
              </a:effectLst>
            </a:endParaRPr>
          </a:p>
        </p:txBody>
      </p:sp>
      <p:sp>
        <p:nvSpPr>
          <p:cNvPr id="7" name="Flowchart: Connector 6"/>
          <p:cNvSpPr/>
          <p:nvPr/>
        </p:nvSpPr>
        <p:spPr>
          <a:xfrm>
            <a:off x="3500430" y="2428868"/>
            <a:ext cx="1928826" cy="2286016"/>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Master Report</a:t>
            </a:r>
            <a:endParaRPr lang="en-IN" dirty="0"/>
          </a:p>
        </p:txBody>
      </p:sp>
      <p:cxnSp>
        <p:nvCxnSpPr>
          <p:cNvPr id="9" name="Straight Connector 8"/>
          <p:cNvCxnSpPr>
            <a:stCxn id="7" idx="1"/>
            <a:endCxn id="7" idx="7"/>
          </p:cNvCxnSpPr>
          <p:nvPr/>
        </p:nvCxnSpPr>
        <p:spPr>
          <a:xfrm rot="5400000" flipH="1" flipV="1">
            <a:off x="4464843" y="2081704"/>
            <a:ext cx="1588" cy="1363886"/>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4214810" y="2428868"/>
            <a:ext cx="476412" cy="369332"/>
          </a:xfrm>
          <a:prstGeom prst="rect">
            <a:avLst/>
          </a:prstGeom>
          <a:noFill/>
        </p:spPr>
        <p:txBody>
          <a:bodyPr wrap="none" rtlCol="0">
            <a:spAutoFit/>
          </a:bodyPr>
          <a:lstStyle/>
          <a:p>
            <a:r>
              <a:rPr lang="en-US" dirty="0" smtClean="0"/>
              <a:t>1.0</a:t>
            </a:r>
            <a:endParaRPr lang="en-IN" dirty="0"/>
          </a:p>
        </p:txBody>
      </p:sp>
      <p:sp>
        <p:nvSpPr>
          <p:cNvPr id="11" name="Rectangle 10"/>
          <p:cNvSpPr/>
          <p:nvPr/>
        </p:nvSpPr>
        <p:spPr>
          <a:xfrm>
            <a:off x="357158" y="2643182"/>
            <a:ext cx="1285884" cy="5000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Admin</a:t>
            </a:r>
            <a:endParaRPr lang="en-IN" dirty="0"/>
          </a:p>
        </p:txBody>
      </p:sp>
      <p:sp>
        <p:nvSpPr>
          <p:cNvPr id="12" name="Rectangle 11"/>
          <p:cNvSpPr/>
          <p:nvPr/>
        </p:nvSpPr>
        <p:spPr>
          <a:xfrm>
            <a:off x="357158" y="3929066"/>
            <a:ext cx="1285884" cy="5000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Member</a:t>
            </a:r>
            <a:endParaRPr lang="en-IN" dirty="0"/>
          </a:p>
        </p:txBody>
      </p:sp>
      <p:cxnSp>
        <p:nvCxnSpPr>
          <p:cNvPr id="14" name="Straight Arrow Connector 13"/>
          <p:cNvCxnSpPr>
            <a:stCxn id="11" idx="3"/>
          </p:cNvCxnSpPr>
          <p:nvPr/>
        </p:nvCxnSpPr>
        <p:spPr>
          <a:xfrm>
            <a:off x="1643042" y="2893215"/>
            <a:ext cx="2000264" cy="3571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a:stCxn id="12" idx="3"/>
          </p:cNvCxnSpPr>
          <p:nvPr/>
        </p:nvCxnSpPr>
        <p:spPr>
          <a:xfrm>
            <a:off x="1643042" y="4179099"/>
            <a:ext cx="2071702" cy="1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3" name="TextBox 22"/>
          <p:cNvSpPr txBox="1"/>
          <p:nvPr/>
        </p:nvSpPr>
        <p:spPr>
          <a:xfrm>
            <a:off x="2000232" y="2500306"/>
            <a:ext cx="1398909" cy="369332"/>
          </a:xfrm>
          <a:prstGeom prst="rect">
            <a:avLst/>
          </a:prstGeom>
          <a:noFill/>
        </p:spPr>
        <p:txBody>
          <a:bodyPr wrap="none" rtlCol="0">
            <a:spAutoFit/>
          </a:bodyPr>
          <a:lstStyle/>
          <a:p>
            <a:r>
              <a:rPr lang="en-US" dirty="0" smtClean="0"/>
              <a:t>Admin Detail</a:t>
            </a:r>
            <a:endParaRPr lang="en-IN" dirty="0"/>
          </a:p>
        </p:txBody>
      </p:sp>
      <p:sp>
        <p:nvSpPr>
          <p:cNvPr id="24" name="TextBox 23"/>
          <p:cNvSpPr txBox="1"/>
          <p:nvPr/>
        </p:nvSpPr>
        <p:spPr>
          <a:xfrm>
            <a:off x="1857356" y="3857628"/>
            <a:ext cx="1599284" cy="369332"/>
          </a:xfrm>
          <a:prstGeom prst="rect">
            <a:avLst/>
          </a:prstGeom>
          <a:noFill/>
        </p:spPr>
        <p:txBody>
          <a:bodyPr wrap="none" rtlCol="0">
            <a:spAutoFit/>
          </a:bodyPr>
          <a:lstStyle/>
          <a:p>
            <a:r>
              <a:rPr lang="en-US" dirty="0" smtClean="0"/>
              <a:t>Member Detail</a:t>
            </a:r>
            <a:endParaRPr lang="en-IN" dirty="0"/>
          </a:p>
        </p:txBody>
      </p:sp>
      <p:cxnSp>
        <p:nvCxnSpPr>
          <p:cNvPr id="26" name="Straight Arrow Connector 25"/>
          <p:cNvCxnSpPr>
            <a:stCxn id="7" idx="7"/>
          </p:cNvCxnSpPr>
          <p:nvPr/>
        </p:nvCxnSpPr>
        <p:spPr>
          <a:xfrm rot="16200000" flipH="1">
            <a:off x="6098352" y="1812080"/>
            <a:ext cx="22411" cy="192554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a:stCxn id="7" idx="6"/>
          </p:cNvCxnSpPr>
          <p:nvPr/>
        </p:nvCxnSpPr>
        <p:spPr>
          <a:xfrm>
            <a:off x="5429256" y="3571876"/>
            <a:ext cx="1643074"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7" idx="5"/>
          </p:cNvCxnSpPr>
          <p:nvPr/>
        </p:nvCxnSpPr>
        <p:spPr>
          <a:xfrm rot="5400000" flipH="1" flipV="1">
            <a:off x="6098353" y="3406127"/>
            <a:ext cx="22411" cy="192554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a:off x="7215206" y="2500306"/>
            <a:ext cx="135732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a:off x="7215206" y="2928934"/>
            <a:ext cx="135732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a:off x="7215206" y="3357562"/>
            <a:ext cx="135732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a:off x="7215206" y="3786190"/>
            <a:ext cx="135732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a:off x="7215206" y="4214818"/>
            <a:ext cx="135732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a:off x="7215206" y="4643446"/>
            <a:ext cx="1357322" cy="1588"/>
          </a:xfrm>
          <a:prstGeom prst="line">
            <a:avLst/>
          </a:prstGeom>
        </p:spPr>
        <p:style>
          <a:lnRef idx="1">
            <a:schemeClr val="accent6"/>
          </a:lnRef>
          <a:fillRef idx="0">
            <a:schemeClr val="accent6"/>
          </a:fillRef>
          <a:effectRef idx="0">
            <a:schemeClr val="accent6"/>
          </a:effectRef>
          <a:fontRef idx="minor">
            <a:schemeClr val="tx1"/>
          </a:fontRef>
        </p:style>
      </p:cxnSp>
      <p:sp>
        <p:nvSpPr>
          <p:cNvPr id="41" name="TextBox 40"/>
          <p:cNvSpPr txBox="1"/>
          <p:nvPr/>
        </p:nvSpPr>
        <p:spPr>
          <a:xfrm>
            <a:off x="7286644" y="2571744"/>
            <a:ext cx="1347613" cy="369332"/>
          </a:xfrm>
          <a:prstGeom prst="rect">
            <a:avLst/>
          </a:prstGeom>
          <a:noFill/>
        </p:spPr>
        <p:txBody>
          <a:bodyPr wrap="none" rtlCol="0">
            <a:spAutoFit/>
          </a:bodyPr>
          <a:lstStyle/>
          <a:p>
            <a:r>
              <a:rPr lang="en-US" dirty="0" smtClean="0"/>
              <a:t>Book Details</a:t>
            </a:r>
            <a:endParaRPr lang="en-IN" dirty="0"/>
          </a:p>
        </p:txBody>
      </p:sp>
      <p:sp>
        <p:nvSpPr>
          <p:cNvPr id="42" name="TextBox 41"/>
          <p:cNvSpPr txBox="1"/>
          <p:nvPr/>
        </p:nvSpPr>
        <p:spPr>
          <a:xfrm>
            <a:off x="7215206" y="3357562"/>
            <a:ext cx="1488677" cy="369332"/>
          </a:xfrm>
          <a:prstGeom prst="rect">
            <a:avLst/>
          </a:prstGeom>
          <a:noFill/>
        </p:spPr>
        <p:txBody>
          <a:bodyPr wrap="none" rtlCol="0">
            <a:spAutoFit/>
          </a:bodyPr>
          <a:lstStyle/>
          <a:p>
            <a:r>
              <a:rPr lang="en-US" dirty="0" smtClean="0"/>
              <a:t>Admin Details</a:t>
            </a:r>
            <a:endParaRPr lang="en-IN" dirty="0"/>
          </a:p>
        </p:txBody>
      </p:sp>
      <p:sp>
        <p:nvSpPr>
          <p:cNvPr id="43" name="TextBox 42"/>
          <p:cNvSpPr txBox="1"/>
          <p:nvPr/>
        </p:nvSpPr>
        <p:spPr>
          <a:xfrm>
            <a:off x="7215206" y="4214818"/>
            <a:ext cx="1689052" cy="369332"/>
          </a:xfrm>
          <a:prstGeom prst="rect">
            <a:avLst/>
          </a:prstGeom>
          <a:noFill/>
        </p:spPr>
        <p:txBody>
          <a:bodyPr wrap="none" rtlCol="0">
            <a:spAutoFit/>
          </a:bodyPr>
          <a:lstStyle/>
          <a:p>
            <a:r>
              <a:rPr lang="en-US" dirty="0" smtClean="0"/>
              <a:t>Member Details</a:t>
            </a:r>
            <a:endParaRPr lang="en-IN" dirty="0"/>
          </a:p>
        </p:txBody>
      </p:sp>
      <p:sp>
        <p:nvSpPr>
          <p:cNvPr id="44" name="TextBox 43"/>
          <p:cNvSpPr txBox="1"/>
          <p:nvPr/>
        </p:nvSpPr>
        <p:spPr>
          <a:xfrm>
            <a:off x="5357818" y="2428868"/>
            <a:ext cx="1548244" cy="323165"/>
          </a:xfrm>
          <a:prstGeom prst="rect">
            <a:avLst/>
          </a:prstGeom>
          <a:noFill/>
        </p:spPr>
        <p:txBody>
          <a:bodyPr wrap="none" rtlCol="0">
            <a:spAutoFit/>
          </a:bodyPr>
          <a:lstStyle/>
          <a:p>
            <a:r>
              <a:rPr lang="en-US" sz="1500" dirty="0" smtClean="0"/>
              <a:t>Book Information</a:t>
            </a:r>
            <a:endParaRPr lang="en-IN" sz="1500" dirty="0"/>
          </a:p>
        </p:txBody>
      </p:sp>
      <p:sp>
        <p:nvSpPr>
          <p:cNvPr id="45" name="TextBox 44"/>
          <p:cNvSpPr txBox="1"/>
          <p:nvPr/>
        </p:nvSpPr>
        <p:spPr>
          <a:xfrm>
            <a:off x="5500694" y="3214686"/>
            <a:ext cx="1665264" cy="323165"/>
          </a:xfrm>
          <a:prstGeom prst="rect">
            <a:avLst/>
          </a:prstGeom>
          <a:noFill/>
        </p:spPr>
        <p:txBody>
          <a:bodyPr wrap="none" rtlCol="0">
            <a:spAutoFit/>
          </a:bodyPr>
          <a:lstStyle/>
          <a:p>
            <a:r>
              <a:rPr lang="en-US" sz="1500" dirty="0" smtClean="0"/>
              <a:t>Admin Information</a:t>
            </a:r>
            <a:endParaRPr lang="en-IN" sz="1500" dirty="0"/>
          </a:p>
        </p:txBody>
      </p:sp>
      <p:sp>
        <p:nvSpPr>
          <p:cNvPr id="46" name="TextBox 45"/>
          <p:cNvSpPr txBox="1"/>
          <p:nvPr/>
        </p:nvSpPr>
        <p:spPr>
          <a:xfrm>
            <a:off x="5286380" y="4000504"/>
            <a:ext cx="1833579" cy="323165"/>
          </a:xfrm>
          <a:prstGeom prst="rect">
            <a:avLst/>
          </a:prstGeom>
          <a:noFill/>
        </p:spPr>
        <p:txBody>
          <a:bodyPr wrap="none" rtlCol="0">
            <a:spAutoFit/>
          </a:bodyPr>
          <a:lstStyle/>
          <a:p>
            <a:r>
              <a:rPr lang="en-US" sz="1500" dirty="0" smtClean="0"/>
              <a:t>Member Information</a:t>
            </a:r>
            <a:endParaRPr lang="en-IN"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to="" calcmode="lin" valueType="num">
                                      <p:cBhvr>
                                        <p:cTn id="10" dur="1" fill="hold"/>
                                        <p:tgtEl>
                                          <p:spTgt spid="7"/>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to="" calcmode="lin" valueType="num">
                                      <p:cBhvr>
                                        <p:cTn id="13" dur="1" fill="hold"/>
                                        <p:tgtEl>
                                          <p:spTgt spid="9"/>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to="" calcmode="lin" valueType="num">
                                      <p:cBhvr>
                                        <p:cTn id="16" dur="1" fill="hold"/>
                                        <p:tgtEl>
                                          <p:spTgt spid="10"/>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to="" calcmode="lin" valueType="num">
                                      <p:cBhvr>
                                        <p:cTn id="19" dur="1" fill="hold"/>
                                        <p:tgtEl>
                                          <p:spTgt spid="11"/>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to="" calcmode="lin" valueType="num">
                                      <p:cBhvr>
                                        <p:cTn id="22" dur="1" fill="hold"/>
                                        <p:tgtEl>
                                          <p:spTgt spid="12"/>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to="" calcmode="lin" valueType="num">
                                      <p:cBhvr>
                                        <p:cTn id="25" dur="1" fill="hold"/>
                                        <p:tgtEl>
                                          <p:spTgt spid="14"/>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 to="" calcmode="lin" valueType="num">
                                      <p:cBhvr>
                                        <p:cTn id="28" dur="1" fill="hold"/>
                                        <p:tgtEl>
                                          <p:spTgt spid="21"/>
                                        </p:tgtEl>
                                        <p:attrNameLst>
                                          <p:attrName/>
                                        </p:attrNameLst>
                                      </p:cBhvr>
                                    </p:anim>
                                  </p:childTnLst>
                                </p:cTn>
                              </p:par>
                              <p:par>
                                <p:cTn id="29" presetID="24"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to="" calcmode="lin" valueType="num">
                                      <p:cBhvr>
                                        <p:cTn id="31" dur="1" fill="hold"/>
                                        <p:tgtEl>
                                          <p:spTgt spid="23"/>
                                        </p:tgtEl>
                                        <p:attrNameLst>
                                          <p:attrName/>
                                        </p:attrNameLst>
                                      </p:cBhvr>
                                    </p:anim>
                                  </p:childTnLst>
                                </p:cTn>
                              </p:par>
                              <p:par>
                                <p:cTn id="32" presetID="24"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to="" calcmode="lin" valueType="num">
                                      <p:cBhvr>
                                        <p:cTn id="34" dur="1" fill="hold"/>
                                        <p:tgtEl>
                                          <p:spTgt spid="24"/>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 to="" calcmode="lin" valueType="num">
                                      <p:cBhvr>
                                        <p:cTn id="37" dur="1" fill="hold"/>
                                        <p:tgtEl>
                                          <p:spTgt spid="26"/>
                                        </p:tgtEl>
                                        <p:attrNameLst>
                                          <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 to="" calcmode="lin" valueType="num">
                                      <p:cBhvr>
                                        <p:cTn id="40" dur="1" fill="hold"/>
                                        <p:tgtEl>
                                          <p:spTgt spid="28"/>
                                        </p:tgtEl>
                                        <p:attrNameLst>
                                          <p:attrName/>
                                        </p:attrNameLst>
                                      </p:cBhvr>
                                    </p:anim>
                                  </p:childTnLst>
                                </p:cTn>
                              </p:par>
                              <p:par>
                                <p:cTn id="41" presetID="24"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 to="" calcmode="lin" valueType="num">
                                      <p:cBhvr>
                                        <p:cTn id="43" dur="1" fill="hold"/>
                                        <p:tgtEl>
                                          <p:spTgt spid="29"/>
                                        </p:tgtEl>
                                        <p:attrNameLst>
                                          <p:attrName/>
                                        </p:attrNameLst>
                                      </p:cBhvr>
                                    </p:anim>
                                  </p:childTnLst>
                                </p:cTn>
                              </p:par>
                              <p:par>
                                <p:cTn id="44" presetID="24"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 to="" calcmode="lin" valueType="num">
                                      <p:cBhvr>
                                        <p:cTn id="46" dur="1" fill="hold"/>
                                        <p:tgtEl>
                                          <p:spTgt spid="33"/>
                                        </p:tgtEl>
                                        <p:attrNameLst>
                                          <p:attrName/>
                                        </p:attrNameLst>
                                      </p:cBhvr>
                                    </p:anim>
                                  </p:childTnLst>
                                </p:cTn>
                              </p:par>
                              <p:par>
                                <p:cTn id="47" presetID="24"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to="" calcmode="lin" valueType="num">
                                      <p:cBhvr>
                                        <p:cTn id="49" dur="1" fill="hold"/>
                                        <p:tgtEl>
                                          <p:spTgt spid="34"/>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 to="" calcmode="lin" valueType="num">
                                      <p:cBhvr>
                                        <p:cTn id="52" dur="1" fill="hold"/>
                                        <p:tgtEl>
                                          <p:spTgt spid="35"/>
                                        </p:tgtEl>
                                        <p:attrNameLst>
                                          <p:attrName/>
                                        </p:attrNameLst>
                                      </p:cBhvr>
                                    </p:anim>
                                  </p:childTnLst>
                                </p:cTn>
                              </p:par>
                              <p:par>
                                <p:cTn id="53" presetID="24"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to="" calcmode="lin" valueType="num">
                                      <p:cBhvr>
                                        <p:cTn id="55" dur="1" fill="hold"/>
                                        <p:tgtEl>
                                          <p:spTgt spid="36"/>
                                        </p:tgtEl>
                                        <p:attrNameLst>
                                          <p:attrName/>
                                        </p:attrNameLst>
                                      </p:cBhvr>
                                    </p:anim>
                                  </p:childTnLst>
                                </p:cTn>
                              </p:par>
                              <p:par>
                                <p:cTn id="56" presetID="24"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 to="" calcmode="lin" valueType="num">
                                      <p:cBhvr>
                                        <p:cTn id="58" dur="1" fill="hold"/>
                                        <p:tgtEl>
                                          <p:spTgt spid="37"/>
                                        </p:tgtEl>
                                        <p:attrNameLst>
                                          <p:attrName/>
                                        </p:attrNameLst>
                                      </p:cBhvr>
                                    </p:anim>
                                  </p:childTnLst>
                                </p:cTn>
                              </p:par>
                              <p:par>
                                <p:cTn id="59" presetID="24"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 to="" calcmode="lin" valueType="num">
                                      <p:cBhvr>
                                        <p:cTn id="61" dur="1" fill="hold"/>
                                        <p:tgtEl>
                                          <p:spTgt spid="38"/>
                                        </p:tgtEl>
                                        <p:attrNameLst>
                                          <p:attrName/>
                                        </p:attrNameLst>
                                      </p:cBhvr>
                                    </p:anim>
                                  </p:childTnLst>
                                </p:cTn>
                              </p:par>
                              <p:par>
                                <p:cTn id="62" presetID="24"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 to="" calcmode="lin" valueType="num">
                                      <p:cBhvr>
                                        <p:cTn id="64" dur="1" fill="hold"/>
                                        <p:tgtEl>
                                          <p:spTgt spid="41"/>
                                        </p:tgtEl>
                                        <p:attrNameLst>
                                          <p:attrName/>
                                        </p:attrNameLst>
                                      </p:cBhvr>
                                    </p:anim>
                                  </p:childTnLst>
                                </p:cTn>
                              </p:par>
                              <p:par>
                                <p:cTn id="65" presetID="24"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 to="" calcmode="lin" valueType="num">
                                      <p:cBhvr>
                                        <p:cTn id="67" dur="1" fill="hold"/>
                                        <p:tgtEl>
                                          <p:spTgt spid="42"/>
                                        </p:tgtEl>
                                        <p:attrNameLst>
                                          <p:attrName/>
                                        </p:attrNameLst>
                                      </p:cBhvr>
                                    </p:anim>
                                  </p:childTnLst>
                                </p:cTn>
                              </p:par>
                              <p:par>
                                <p:cTn id="68" presetID="24"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anim to="" calcmode="lin" valueType="num">
                                      <p:cBhvr>
                                        <p:cTn id="70" dur="1" fill="hold"/>
                                        <p:tgtEl>
                                          <p:spTgt spid="43"/>
                                        </p:tgtEl>
                                        <p:attrNameLst>
                                          <p:attrName/>
                                        </p:attrNameLst>
                                      </p:cBhvr>
                                    </p:anim>
                                  </p:childTnLst>
                                </p:cTn>
                              </p:par>
                              <p:par>
                                <p:cTn id="71" presetID="24"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 to="" calcmode="lin" valueType="num">
                                      <p:cBhvr>
                                        <p:cTn id="73" dur="1" fill="hold"/>
                                        <p:tgtEl>
                                          <p:spTgt spid="44"/>
                                        </p:tgtEl>
                                        <p:attrNameLst>
                                          <p:attrName/>
                                        </p:attrNameLst>
                                      </p:cBhvr>
                                    </p:anim>
                                  </p:childTnLst>
                                </p:cTn>
                              </p:par>
                              <p:par>
                                <p:cTn id="74" presetID="24"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 to="" calcmode="lin" valueType="num">
                                      <p:cBhvr>
                                        <p:cTn id="76" dur="1" fill="hold"/>
                                        <p:tgtEl>
                                          <p:spTgt spid="45"/>
                                        </p:tgtEl>
                                        <p:attrNameLst>
                                          <p:attrName/>
                                        </p:attrNameLst>
                                      </p:cBhvr>
                                    </p:anim>
                                  </p:childTnLst>
                                </p:cTn>
                              </p:par>
                              <p:par>
                                <p:cTn id="77" presetID="24"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to="" calcmode="lin" valueType="num">
                                      <p:cBhvr>
                                        <p:cTn id="79" dur="1" fill="hold"/>
                                        <p:tgtEl>
                                          <p:spTgt spid="4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P spid="12" grpId="0" animBg="1"/>
      <p:bldP spid="23" grpId="0"/>
      <p:bldP spid="24" grpId="0"/>
      <p:bldP spid="41" grpId="0"/>
      <p:bldP spid="42" grpId="0"/>
      <p:bldP spid="43" grpId="0"/>
      <p:bldP spid="44"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8596" y="3214686"/>
            <a:ext cx="1214446" cy="457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Member</a:t>
            </a:r>
            <a:endParaRPr lang="en-US" sz="1600" dirty="0"/>
          </a:p>
        </p:txBody>
      </p:sp>
      <p:sp>
        <p:nvSpPr>
          <p:cNvPr id="8" name="Rectangle 7"/>
          <p:cNvSpPr/>
          <p:nvPr/>
        </p:nvSpPr>
        <p:spPr>
          <a:xfrm>
            <a:off x="7072330" y="2905924"/>
            <a:ext cx="1861663"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smtClean="0"/>
              <a:t>Book Details</a:t>
            </a:r>
            <a:endParaRPr lang="en-IN" dirty="0"/>
          </a:p>
        </p:txBody>
      </p:sp>
      <p:sp>
        <p:nvSpPr>
          <p:cNvPr id="10" name="Oval 9"/>
          <p:cNvSpPr/>
          <p:nvPr/>
        </p:nvSpPr>
        <p:spPr>
          <a:xfrm>
            <a:off x="3071802" y="2214554"/>
            <a:ext cx="1950455" cy="250033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Book Search</a:t>
            </a:r>
          </a:p>
        </p:txBody>
      </p:sp>
      <p:sp>
        <p:nvSpPr>
          <p:cNvPr id="11" name="TextBox 10"/>
          <p:cNvSpPr txBox="1"/>
          <p:nvPr/>
        </p:nvSpPr>
        <p:spPr>
          <a:xfrm>
            <a:off x="3857620" y="2214554"/>
            <a:ext cx="476412"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2</a:t>
            </a:r>
            <a:r>
              <a:rPr lang="en-US" dirty="0" smtClean="0"/>
              <a:t>.0</a:t>
            </a:r>
            <a:endParaRPr lang="en-IN" dirty="0"/>
          </a:p>
        </p:txBody>
      </p:sp>
      <p:cxnSp>
        <p:nvCxnSpPr>
          <p:cNvPr id="12" name="Straight Connector 11"/>
          <p:cNvCxnSpPr/>
          <p:nvPr/>
        </p:nvCxnSpPr>
        <p:spPr>
          <a:xfrm>
            <a:off x="7072330" y="3333814"/>
            <a:ext cx="1686915" cy="0"/>
          </a:xfrm>
          <a:prstGeom prst="line">
            <a:avLst/>
          </a:prstGeom>
        </p:spPr>
        <p:style>
          <a:lnRef idx="2">
            <a:schemeClr val="accent6"/>
          </a:lnRef>
          <a:fillRef idx="1">
            <a:schemeClr val="lt1"/>
          </a:fillRef>
          <a:effectRef idx="0">
            <a:schemeClr val="accent6"/>
          </a:effectRef>
          <a:fontRef idx="minor">
            <a:schemeClr val="dk1"/>
          </a:fontRef>
        </p:style>
      </p:cxnSp>
      <p:cxnSp>
        <p:nvCxnSpPr>
          <p:cNvPr id="13" name="Straight Connector 12"/>
          <p:cNvCxnSpPr>
            <a:stCxn id="10" idx="1"/>
            <a:endCxn id="10" idx="7"/>
          </p:cNvCxnSpPr>
          <p:nvPr/>
        </p:nvCxnSpPr>
        <p:spPr>
          <a:xfrm rot="5400000" flipH="1" flipV="1">
            <a:off x="4047029" y="1891130"/>
            <a:ext cx="1588" cy="1379179"/>
          </a:xfrm>
          <a:prstGeom prst="line">
            <a:avLst/>
          </a:prstGeom>
        </p:spPr>
        <p:style>
          <a:lnRef idx="2">
            <a:schemeClr val="accent6"/>
          </a:lnRef>
          <a:fillRef idx="1">
            <a:schemeClr val="lt1"/>
          </a:fillRef>
          <a:effectRef idx="0">
            <a:schemeClr val="accent6"/>
          </a:effectRef>
          <a:fontRef idx="minor">
            <a:schemeClr val="dk1"/>
          </a:fontRef>
        </p:style>
      </p:cxnSp>
      <p:cxnSp>
        <p:nvCxnSpPr>
          <p:cNvPr id="14" name="Straight Connector 13"/>
          <p:cNvCxnSpPr/>
          <p:nvPr/>
        </p:nvCxnSpPr>
        <p:spPr>
          <a:xfrm>
            <a:off x="7072330" y="2905924"/>
            <a:ext cx="1686915" cy="0"/>
          </a:xfrm>
          <a:prstGeom prst="line">
            <a:avLst/>
          </a:prstGeom>
        </p:spPr>
        <p:style>
          <a:lnRef idx="2">
            <a:schemeClr val="accent6"/>
          </a:lnRef>
          <a:fillRef idx="1">
            <a:schemeClr val="lt1"/>
          </a:fillRef>
          <a:effectRef idx="0">
            <a:schemeClr val="accent6"/>
          </a:effectRef>
          <a:fontRef idx="minor">
            <a:schemeClr val="dk1"/>
          </a:fontRef>
        </p:style>
      </p:cxnSp>
      <p:cxnSp>
        <p:nvCxnSpPr>
          <p:cNvPr id="17" name="Straight Arrow Connector 16"/>
          <p:cNvCxnSpPr>
            <a:stCxn id="7" idx="3"/>
            <a:endCxn id="10" idx="2"/>
          </p:cNvCxnSpPr>
          <p:nvPr/>
        </p:nvCxnSpPr>
        <p:spPr>
          <a:xfrm>
            <a:off x="1643042" y="3443286"/>
            <a:ext cx="1428760" cy="21433"/>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cxnSp>
        <p:nvCxnSpPr>
          <p:cNvPr id="18" name="Straight Arrow Connector 17"/>
          <p:cNvCxnSpPr/>
          <p:nvPr/>
        </p:nvCxnSpPr>
        <p:spPr>
          <a:xfrm>
            <a:off x="5000628" y="3143248"/>
            <a:ext cx="1928826" cy="1588"/>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20" name="TextBox 19"/>
          <p:cNvSpPr txBox="1"/>
          <p:nvPr/>
        </p:nvSpPr>
        <p:spPr>
          <a:xfrm>
            <a:off x="1714480" y="3071810"/>
            <a:ext cx="1316386"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Enquiry of</a:t>
            </a:r>
          </a:p>
          <a:p>
            <a:r>
              <a:rPr lang="en-US" dirty="0" smtClean="0"/>
              <a:t>  Book</a:t>
            </a:r>
            <a:endParaRPr lang="en-IN" dirty="0"/>
          </a:p>
        </p:txBody>
      </p:sp>
      <p:sp>
        <p:nvSpPr>
          <p:cNvPr id="21" name="TextBox 20"/>
          <p:cNvSpPr txBox="1"/>
          <p:nvPr/>
        </p:nvSpPr>
        <p:spPr>
          <a:xfrm>
            <a:off x="5055563" y="2773916"/>
            <a:ext cx="1642373"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600" dirty="0" smtClean="0"/>
              <a:t>Book Information</a:t>
            </a:r>
            <a:endParaRPr lang="en-IN" sz="1600" dirty="0"/>
          </a:p>
        </p:txBody>
      </p:sp>
      <p:cxnSp>
        <p:nvCxnSpPr>
          <p:cNvPr id="5" name="Elbow Connector 4"/>
          <p:cNvCxnSpPr>
            <a:stCxn id="10" idx="3"/>
            <a:endCxn id="7" idx="2"/>
          </p:cNvCxnSpPr>
          <p:nvPr/>
        </p:nvCxnSpPr>
        <p:spPr>
          <a:xfrm rot="5400000" flipH="1">
            <a:off x="1858213" y="2849493"/>
            <a:ext cx="676833" cy="2321621"/>
          </a:xfrm>
          <a:prstGeom prst="bentConnector3">
            <a:avLst>
              <a:gd name="adj1" fmla="val -87875"/>
            </a:avLst>
          </a:prstGeom>
          <a:ln>
            <a:tailEnd type="arrow"/>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1423020" y="4530218"/>
            <a:ext cx="1484702" cy="369332"/>
          </a:xfrm>
          <a:prstGeom prst="rect">
            <a:avLst/>
          </a:prstGeom>
        </p:spPr>
        <p:txBody>
          <a:bodyPr wrap="none">
            <a:spAutoFit/>
          </a:bodyPr>
          <a:lstStyle/>
          <a:p>
            <a:r>
              <a:rPr lang="en-US" dirty="0"/>
              <a:t>Book </a:t>
            </a:r>
            <a:r>
              <a:rPr lang="en-US" dirty="0" smtClean="0"/>
              <a:t>Status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to="" calcmode="lin" valueType="num">
                                      <p:cBhvr>
                                        <p:cTn id="10" dur="1" fill="hold"/>
                                        <p:tgtEl>
                                          <p:spTgt spid="8"/>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to="" calcmode="lin" valueType="num">
                                      <p:cBhvr>
                                        <p:cTn id="13" dur="1" fill="hold"/>
                                        <p:tgtEl>
                                          <p:spTgt spid="10"/>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to="" calcmode="lin" valueType="num">
                                      <p:cBhvr>
                                        <p:cTn id="16" dur="1" fill="hold"/>
                                        <p:tgtEl>
                                          <p:spTgt spid="11"/>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to="" calcmode="lin" valueType="num">
                                      <p:cBhvr>
                                        <p:cTn id="19" dur="1" fill="hold"/>
                                        <p:tgtEl>
                                          <p:spTgt spid="12"/>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to="" calcmode="lin" valueType="num">
                                      <p:cBhvr>
                                        <p:cTn id="22" dur="1" fill="hold"/>
                                        <p:tgtEl>
                                          <p:spTgt spid="13"/>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to="" calcmode="lin" valueType="num">
                                      <p:cBhvr>
                                        <p:cTn id="25" dur="1" fill="hold"/>
                                        <p:tgtEl>
                                          <p:spTgt spid="14"/>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 to="" calcmode="lin" valueType="num">
                                      <p:cBhvr>
                                        <p:cTn id="28" dur="1" fill="hold"/>
                                        <p:tgtEl>
                                          <p:spTgt spid="17"/>
                                        </p:tgtEl>
                                        <p:attrNameLst>
                                          <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to="" calcmode="lin" valueType="num">
                                      <p:cBhvr>
                                        <p:cTn id="31" dur="1" fill="hold"/>
                                        <p:tgtEl>
                                          <p:spTgt spid="18"/>
                                        </p:tgtEl>
                                        <p:attrNameLst>
                                          <p:attrName/>
                                        </p:attrNameLst>
                                      </p:cBhvr>
                                    </p:anim>
                                  </p:childTnLst>
                                </p:cTn>
                              </p:par>
                              <p:par>
                                <p:cTn id="32" presetID="24"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to="" calcmode="lin" valueType="num">
                                      <p:cBhvr>
                                        <p:cTn id="34" dur="1" fill="hold"/>
                                        <p:tgtEl>
                                          <p:spTgt spid="20"/>
                                        </p:tgtEl>
                                        <p:attrNameLst>
                                          <p:attrName/>
                                        </p:attrNameLst>
                                      </p:cBhvr>
                                    </p:anim>
                                  </p:childTnLst>
                                </p:cTn>
                              </p:par>
                              <p:par>
                                <p:cTn id="35" presetID="24"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to="" calcmode="lin" valueType="num">
                                      <p:cBhvr>
                                        <p:cTn id="37" dur="1" fill="hold"/>
                                        <p:tgtEl>
                                          <p:spTgt spid="2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8596" y="3248209"/>
            <a:ext cx="1214446" cy="457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Member</a:t>
            </a:r>
            <a:endParaRPr lang="en-US" sz="1600" dirty="0"/>
          </a:p>
        </p:txBody>
      </p:sp>
      <p:sp>
        <p:nvSpPr>
          <p:cNvPr id="8" name="Rectangle 7"/>
          <p:cNvSpPr/>
          <p:nvPr/>
        </p:nvSpPr>
        <p:spPr>
          <a:xfrm>
            <a:off x="7072330" y="2905924"/>
            <a:ext cx="1861663"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smtClean="0"/>
              <a:t>Book Details</a:t>
            </a:r>
            <a:endParaRPr lang="en-IN" dirty="0"/>
          </a:p>
        </p:txBody>
      </p:sp>
      <p:sp>
        <p:nvSpPr>
          <p:cNvPr id="9" name="Rectangle 8"/>
          <p:cNvSpPr/>
          <p:nvPr/>
        </p:nvSpPr>
        <p:spPr>
          <a:xfrm>
            <a:off x="7191863" y="3786190"/>
            <a:ext cx="1952137"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r>
              <a:rPr lang="en-US" dirty="0" smtClean="0"/>
              <a:t>Transaction Details</a:t>
            </a:r>
            <a:endParaRPr lang="en-IN" dirty="0"/>
          </a:p>
        </p:txBody>
      </p:sp>
      <p:sp>
        <p:nvSpPr>
          <p:cNvPr id="10" name="Oval 9"/>
          <p:cNvSpPr/>
          <p:nvPr/>
        </p:nvSpPr>
        <p:spPr>
          <a:xfrm>
            <a:off x="3071802" y="2214554"/>
            <a:ext cx="1950455" cy="250033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Book Issue</a:t>
            </a:r>
          </a:p>
        </p:txBody>
      </p:sp>
      <p:sp>
        <p:nvSpPr>
          <p:cNvPr id="11" name="TextBox 10"/>
          <p:cNvSpPr txBox="1"/>
          <p:nvPr/>
        </p:nvSpPr>
        <p:spPr>
          <a:xfrm>
            <a:off x="3857620" y="2214554"/>
            <a:ext cx="505267"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3</a:t>
            </a:r>
            <a:r>
              <a:rPr lang="en-US" dirty="0" smtClean="0"/>
              <a:t>.0</a:t>
            </a:r>
            <a:endParaRPr lang="en-IN" dirty="0"/>
          </a:p>
        </p:txBody>
      </p:sp>
      <p:cxnSp>
        <p:nvCxnSpPr>
          <p:cNvPr id="12" name="Straight Connector 11"/>
          <p:cNvCxnSpPr/>
          <p:nvPr/>
        </p:nvCxnSpPr>
        <p:spPr>
          <a:xfrm>
            <a:off x="7072330" y="3333814"/>
            <a:ext cx="1686915" cy="0"/>
          </a:xfrm>
          <a:prstGeom prst="line">
            <a:avLst/>
          </a:prstGeom>
        </p:spPr>
        <p:style>
          <a:lnRef idx="2">
            <a:schemeClr val="accent6"/>
          </a:lnRef>
          <a:fillRef idx="1">
            <a:schemeClr val="lt1"/>
          </a:fillRef>
          <a:effectRef idx="0">
            <a:schemeClr val="accent6"/>
          </a:effectRef>
          <a:fontRef idx="minor">
            <a:schemeClr val="dk1"/>
          </a:fontRef>
        </p:style>
      </p:cxnSp>
      <p:cxnSp>
        <p:nvCxnSpPr>
          <p:cNvPr id="13" name="Straight Connector 12"/>
          <p:cNvCxnSpPr>
            <a:stCxn id="10" idx="1"/>
            <a:endCxn id="10" idx="7"/>
          </p:cNvCxnSpPr>
          <p:nvPr/>
        </p:nvCxnSpPr>
        <p:spPr>
          <a:xfrm rot="5400000" flipH="1" flipV="1">
            <a:off x="4047029" y="1891130"/>
            <a:ext cx="1588" cy="1379179"/>
          </a:xfrm>
          <a:prstGeom prst="line">
            <a:avLst/>
          </a:prstGeom>
        </p:spPr>
        <p:style>
          <a:lnRef idx="2">
            <a:schemeClr val="accent6"/>
          </a:lnRef>
          <a:fillRef idx="1">
            <a:schemeClr val="lt1"/>
          </a:fillRef>
          <a:effectRef idx="0">
            <a:schemeClr val="accent6"/>
          </a:effectRef>
          <a:fontRef idx="minor">
            <a:schemeClr val="dk1"/>
          </a:fontRef>
        </p:style>
      </p:cxnSp>
      <p:cxnSp>
        <p:nvCxnSpPr>
          <p:cNvPr id="14" name="Straight Connector 13"/>
          <p:cNvCxnSpPr/>
          <p:nvPr/>
        </p:nvCxnSpPr>
        <p:spPr>
          <a:xfrm>
            <a:off x="7072330" y="2905924"/>
            <a:ext cx="1686915" cy="0"/>
          </a:xfrm>
          <a:prstGeom prst="line">
            <a:avLst/>
          </a:prstGeom>
        </p:spPr>
        <p:style>
          <a:lnRef idx="2">
            <a:schemeClr val="accent6"/>
          </a:lnRef>
          <a:fillRef idx="1">
            <a:schemeClr val="lt1"/>
          </a:fillRef>
          <a:effectRef idx="0">
            <a:schemeClr val="accent6"/>
          </a:effectRef>
          <a:fontRef idx="minor">
            <a:schemeClr val="dk1"/>
          </a:fontRef>
        </p:style>
      </p:cxnSp>
      <p:cxnSp>
        <p:nvCxnSpPr>
          <p:cNvPr id="15" name="Straight Connector 14"/>
          <p:cNvCxnSpPr/>
          <p:nvPr/>
        </p:nvCxnSpPr>
        <p:spPr>
          <a:xfrm>
            <a:off x="7143768" y="3786190"/>
            <a:ext cx="1703387" cy="0"/>
          </a:xfrm>
          <a:prstGeom prst="line">
            <a:avLst/>
          </a:prstGeom>
        </p:spPr>
        <p:style>
          <a:lnRef idx="2">
            <a:schemeClr val="accent6"/>
          </a:lnRef>
          <a:fillRef idx="1">
            <a:schemeClr val="lt1"/>
          </a:fillRef>
          <a:effectRef idx="0">
            <a:schemeClr val="accent6"/>
          </a:effectRef>
          <a:fontRef idx="minor">
            <a:schemeClr val="dk1"/>
          </a:fontRef>
        </p:style>
      </p:cxnSp>
      <p:cxnSp>
        <p:nvCxnSpPr>
          <p:cNvPr id="16" name="Straight Connector 15"/>
          <p:cNvCxnSpPr/>
          <p:nvPr/>
        </p:nvCxnSpPr>
        <p:spPr>
          <a:xfrm>
            <a:off x="7143768" y="4214818"/>
            <a:ext cx="1756361" cy="0"/>
          </a:xfrm>
          <a:prstGeom prst="line">
            <a:avLst/>
          </a:prstGeom>
        </p:spPr>
        <p:style>
          <a:lnRef idx="2">
            <a:schemeClr val="accent6"/>
          </a:lnRef>
          <a:fillRef idx="1">
            <a:schemeClr val="lt1"/>
          </a:fillRef>
          <a:effectRef idx="0">
            <a:schemeClr val="accent6"/>
          </a:effectRef>
          <a:fontRef idx="minor">
            <a:schemeClr val="dk1"/>
          </a:fontRef>
        </p:style>
      </p:cxnSp>
      <p:cxnSp>
        <p:nvCxnSpPr>
          <p:cNvPr id="17" name="Straight Arrow Connector 16"/>
          <p:cNvCxnSpPr>
            <a:stCxn id="7" idx="3"/>
            <a:endCxn id="10" idx="2"/>
          </p:cNvCxnSpPr>
          <p:nvPr/>
        </p:nvCxnSpPr>
        <p:spPr>
          <a:xfrm flipV="1">
            <a:off x="1643042" y="3464719"/>
            <a:ext cx="1428760" cy="1209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000628" y="3143248"/>
            <a:ext cx="192882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4929190" y="4000504"/>
            <a:ext cx="207170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714480" y="3071810"/>
            <a:ext cx="1470082"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Request Book</a:t>
            </a:r>
            <a:endParaRPr lang="en-IN" dirty="0"/>
          </a:p>
        </p:txBody>
      </p:sp>
      <p:sp>
        <p:nvSpPr>
          <p:cNvPr id="21" name="TextBox 20"/>
          <p:cNvSpPr txBox="1"/>
          <p:nvPr/>
        </p:nvSpPr>
        <p:spPr>
          <a:xfrm>
            <a:off x="5055563" y="2773916"/>
            <a:ext cx="1642373"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600" dirty="0" smtClean="0"/>
              <a:t>Book Information</a:t>
            </a:r>
            <a:endParaRPr lang="en-IN" sz="1600" dirty="0"/>
          </a:p>
        </p:txBody>
      </p:sp>
      <p:sp>
        <p:nvSpPr>
          <p:cNvPr id="22" name="TextBox 21"/>
          <p:cNvSpPr txBox="1"/>
          <p:nvPr/>
        </p:nvSpPr>
        <p:spPr>
          <a:xfrm>
            <a:off x="4929190" y="3643314"/>
            <a:ext cx="2175275"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600" dirty="0" smtClean="0"/>
              <a:t>Transaction Information</a:t>
            </a:r>
            <a:endParaRPr lang="en-IN" sz="1600" dirty="0"/>
          </a:p>
        </p:txBody>
      </p:sp>
      <p:cxnSp>
        <p:nvCxnSpPr>
          <p:cNvPr id="3" name="Elbow Connector 2"/>
          <p:cNvCxnSpPr>
            <a:stCxn id="10" idx="3"/>
            <a:endCxn id="7" idx="2"/>
          </p:cNvCxnSpPr>
          <p:nvPr/>
        </p:nvCxnSpPr>
        <p:spPr>
          <a:xfrm rot="5400000" flipH="1">
            <a:off x="1874975" y="2866254"/>
            <a:ext cx="643310" cy="2321621"/>
          </a:xfrm>
          <a:prstGeom prst="bentConnector3">
            <a:avLst>
              <a:gd name="adj1" fmla="val -92454"/>
            </a:avLst>
          </a:prstGeom>
          <a:ln>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1475656" y="4530218"/>
            <a:ext cx="1348446"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Issue Book</a:t>
            </a:r>
            <a:endParaRPr lang="en-IN" dirty="0"/>
          </a:p>
        </p:txBody>
      </p:sp>
    </p:spTree>
    <p:extLst>
      <p:ext uri="{BB962C8B-B14F-4D97-AF65-F5344CB8AC3E}">
        <p14:creationId xmlns:p14="http://schemas.microsoft.com/office/powerpoint/2010/main" val="58113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to="" calcmode="lin" valueType="num">
                                      <p:cBhvr>
                                        <p:cTn id="10" dur="1" fill="hold"/>
                                        <p:tgtEl>
                                          <p:spTgt spid="8"/>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to="" calcmode="lin" valueType="num">
                                      <p:cBhvr>
                                        <p:cTn id="13" dur="1" fill="hold"/>
                                        <p:tgtEl>
                                          <p:spTgt spid="9"/>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to="" calcmode="lin" valueType="num">
                                      <p:cBhvr>
                                        <p:cTn id="16" dur="1" fill="hold"/>
                                        <p:tgtEl>
                                          <p:spTgt spid="10"/>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to="" calcmode="lin" valueType="num">
                                      <p:cBhvr>
                                        <p:cTn id="19" dur="1" fill="hold"/>
                                        <p:tgtEl>
                                          <p:spTgt spid="11"/>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to="" calcmode="lin" valueType="num">
                                      <p:cBhvr>
                                        <p:cTn id="22" dur="1" fill="hold"/>
                                        <p:tgtEl>
                                          <p:spTgt spid="12"/>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to="" calcmode="lin" valueType="num">
                                      <p:cBhvr>
                                        <p:cTn id="25" dur="1" fill="hold"/>
                                        <p:tgtEl>
                                          <p:spTgt spid="13"/>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to="" calcmode="lin" valueType="num">
                                      <p:cBhvr>
                                        <p:cTn id="28" dur="1" fill="hold"/>
                                        <p:tgtEl>
                                          <p:spTgt spid="14"/>
                                        </p:tgtEl>
                                        <p:attrNameLst>
                                          <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to="" calcmode="lin" valueType="num">
                                      <p:cBhvr>
                                        <p:cTn id="31" dur="1" fill="hold"/>
                                        <p:tgtEl>
                                          <p:spTgt spid="15"/>
                                        </p:tgtEl>
                                        <p:attrNameLst>
                                          <p:attrName/>
                                        </p:attrNameLst>
                                      </p:cBhvr>
                                    </p:anim>
                                  </p:childTnLst>
                                </p:cTn>
                              </p:par>
                              <p:par>
                                <p:cTn id="32" presetID="24"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to="" calcmode="lin" valueType="num">
                                      <p:cBhvr>
                                        <p:cTn id="34" dur="1" fill="hold"/>
                                        <p:tgtEl>
                                          <p:spTgt spid="16"/>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to="" calcmode="lin" valueType="num">
                                      <p:cBhvr>
                                        <p:cTn id="37" dur="1" fill="hold"/>
                                        <p:tgtEl>
                                          <p:spTgt spid="17"/>
                                        </p:tgtEl>
                                        <p:attrNameLst>
                                          <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 to="" calcmode="lin" valueType="num">
                                      <p:cBhvr>
                                        <p:cTn id="40" dur="1" fill="hold"/>
                                        <p:tgtEl>
                                          <p:spTgt spid="18"/>
                                        </p:tgtEl>
                                        <p:attrNameLst>
                                          <p:attrName/>
                                        </p:attrNameLst>
                                      </p:cBhvr>
                                    </p:anim>
                                  </p:childTnLst>
                                </p:cTn>
                              </p:par>
                              <p:par>
                                <p:cTn id="41" presetID="24"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to="" calcmode="lin" valueType="num">
                                      <p:cBhvr>
                                        <p:cTn id="43" dur="1" fill="hold"/>
                                        <p:tgtEl>
                                          <p:spTgt spid="19"/>
                                        </p:tgtEl>
                                        <p:attrNameLst>
                                          <p:attrName/>
                                        </p:attrNameLst>
                                      </p:cBhvr>
                                    </p:anim>
                                  </p:childTnLst>
                                </p:cTn>
                              </p:par>
                              <p:par>
                                <p:cTn id="44" presetID="24"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to="" calcmode="lin" valueType="num">
                                      <p:cBhvr>
                                        <p:cTn id="46" dur="1" fill="hold"/>
                                        <p:tgtEl>
                                          <p:spTgt spid="20"/>
                                        </p:tgtEl>
                                        <p:attrNameLst>
                                          <p:attrName/>
                                        </p:attrNameLst>
                                      </p:cBhvr>
                                    </p:anim>
                                  </p:childTnLst>
                                </p:cTn>
                              </p:par>
                              <p:par>
                                <p:cTn id="47" presetID="24"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to="" calcmode="lin" valueType="num">
                                      <p:cBhvr>
                                        <p:cTn id="49" dur="1" fill="hold"/>
                                        <p:tgtEl>
                                          <p:spTgt spid="21"/>
                                        </p:tgtEl>
                                        <p:attrNameLst>
                                          <p:attrName/>
                                        </p:attrNameLst>
                                      </p:cBhvr>
                                    </p:anim>
                                  </p:childTnLst>
                                </p:cTn>
                              </p:par>
                              <p:par>
                                <p:cTn id="50" presetID="24"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 to="" calcmode="lin" valueType="num">
                                      <p:cBhvr>
                                        <p:cTn id="52" dur="1" fill="hold"/>
                                        <p:tgtEl>
                                          <p:spTgt spid="22"/>
                                        </p:tgtEl>
                                        <p:attrNameLst>
                                          <p:attrName/>
                                        </p:attrNameLst>
                                      </p:cBhvr>
                                    </p:anim>
                                  </p:childTnLst>
                                </p:cTn>
                              </p:par>
                              <p:par>
                                <p:cTn id="53" presetID="24"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to="" calcmode="lin" valueType="num">
                                      <p:cBhvr>
                                        <p:cTn id="55" dur="1" fill="hold"/>
                                        <p:tgtEl>
                                          <p:spTgt spid="2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p:bldP spid="20"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8596" y="3214686"/>
            <a:ext cx="1214446" cy="457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Member</a:t>
            </a:r>
            <a:endParaRPr lang="en-US" sz="1600" dirty="0"/>
          </a:p>
        </p:txBody>
      </p:sp>
      <p:sp>
        <p:nvSpPr>
          <p:cNvPr id="8" name="Rectangle 7"/>
          <p:cNvSpPr/>
          <p:nvPr/>
        </p:nvSpPr>
        <p:spPr>
          <a:xfrm>
            <a:off x="7072330" y="2905924"/>
            <a:ext cx="1861663"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smtClean="0"/>
              <a:t>Book Details</a:t>
            </a:r>
            <a:endParaRPr lang="en-IN" dirty="0"/>
          </a:p>
        </p:txBody>
      </p:sp>
      <p:sp>
        <p:nvSpPr>
          <p:cNvPr id="9" name="Rectangle 8"/>
          <p:cNvSpPr/>
          <p:nvPr/>
        </p:nvSpPr>
        <p:spPr>
          <a:xfrm>
            <a:off x="7191863" y="3786190"/>
            <a:ext cx="1952137"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r>
              <a:rPr lang="en-US" dirty="0" smtClean="0"/>
              <a:t>Transaction Details</a:t>
            </a:r>
            <a:endParaRPr lang="en-IN" dirty="0"/>
          </a:p>
        </p:txBody>
      </p:sp>
      <p:sp>
        <p:nvSpPr>
          <p:cNvPr id="10" name="Oval 9"/>
          <p:cNvSpPr/>
          <p:nvPr/>
        </p:nvSpPr>
        <p:spPr>
          <a:xfrm>
            <a:off x="3071802" y="2214554"/>
            <a:ext cx="1950455" cy="250033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Book Return</a:t>
            </a:r>
          </a:p>
        </p:txBody>
      </p:sp>
      <p:sp>
        <p:nvSpPr>
          <p:cNvPr id="11" name="TextBox 10"/>
          <p:cNvSpPr txBox="1"/>
          <p:nvPr/>
        </p:nvSpPr>
        <p:spPr>
          <a:xfrm>
            <a:off x="3857620" y="2214554"/>
            <a:ext cx="505267"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4</a:t>
            </a:r>
            <a:r>
              <a:rPr lang="en-US" dirty="0" smtClean="0"/>
              <a:t>.0</a:t>
            </a:r>
            <a:endParaRPr lang="en-IN" dirty="0"/>
          </a:p>
        </p:txBody>
      </p:sp>
      <p:cxnSp>
        <p:nvCxnSpPr>
          <p:cNvPr id="12" name="Straight Connector 11"/>
          <p:cNvCxnSpPr/>
          <p:nvPr/>
        </p:nvCxnSpPr>
        <p:spPr>
          <a:xfrm>
            <a:off x="7072330" y="3333814"/>
            <a:ext cx="1686915" cy="0"/>
          </a:xfrm>
          <a:prstGeom prst="line">
            <a:avLst/>
          </a:prstGeom>
        </p:spPr>
        <p:style>
          <a:lnRef idx="2">
            <a:schemeClr val="accent6"/>
          </a:lnRef>
          <a:fillRef idx="1">
            <a:schemeClr val="lt1"/>
          </a:fillRef>
          <a:effectRef idx="0">
            <a:schemeClr val="accent6"/>
          </a:effectRef>
          <a:fontRef idx="minor">
            <a:schemeClr val="dk1"/>
          </a:fontRef>
        </p:style>
      </p:cxnSp>
      <p:cxnSp>
        <p:nvCxnSpPr>
          <p:cNvPr id="13" name="Straight Connector 12"/>
          <p:cNvCxnSpPr>
            <a:stCxn id="10" idx="1"/>
            <a:endCxn id="10" idx="7"/>
          </p:cNvCxnSpPr>
          <p:nvPr/>
        </p:nvCxnSpPr>
        <p:spPr>
          <a:xfrm rot="5400000" flipH="1" flipV="1">
            <a:off x="4047029" y="1891130"/>
            <a:ext cx="1588" cy="1379179"/>
          </a:xfrm>
          <a:prstGeom prst="line">
            <a:avLst/>
          </a:prstGeom>
        </p:spPr>
        <p:style>
          <a:lnRef idx="2">
            <a:schemeClr val="accent6"/>
          </a:lnRef>
          <a:fillRef idx="1">
            <a:schemeClr val="lt1"/>
          </a:fillRef>
          <a:effectRef idx="0">
            <a:schemeClr val="accent6"/>
          </a:effectRef>
          <a:fontRef idx="minor">
            <a:schemeClr val="dk1"/>
          </a:fontRef>
        </p:style>
      </p:cxnSp>
      <p:cxnSp>
        <p:nvCxnSpPr>
          <p:cNvPr id="14" name="Straight Connector 13"/>
          <p:cNvCxnSpPr/>
          <p:nvPr/>
        </p:nvCxnSpPr>
        <p:spPr>
          <a:xfrm>
            <a:off x="7072330" y="2905924"/>
            <a:ext cx="1686915" cy="0"/>
          </a:xfrm>
          <a:prstGeom prst="line">
            <a:avLst/>
          </a:prstGeom>
        </p:spPr>
        <p:style>
          <a:lnRef idx="2">
            <a:schemeClr val="accent6"/>
          </a:lnRef>
          <a:fillRef idx="1">
            <a:schemeClr val="lt1"/>
          </a:fillRef>
          <a:effectRef idx="0">
            <a:schemeClr val="accent6"/>
          </a:effectRef>
          <a:fontRef idx="minor">
            <a:schemeClr val="dk1"/>
          </a:fontRef>
        </p:style>
      </p:cxnSp>
      <p:cxnSp>
        <p:nvCxnSpPr>
          <p:cNvPr id="15" name="Straight Connector 14"/>
          <p:cNvCxnSpPr/>
          <p:nvPr/>
        </p:nvCxnSpPr>
        <p:spPr>
          <a:xfrm>
            <a:off x="7143768" y="3786190"/>
            <a:ext cx="1703387" cy="0"/>
          </a:xfrm>
          <a:prstGeom prst="line">
            <a:avLst/>
          </a:prstGeom>
        </p:spPr>
        <p:style>
          <a:lnRef idx="2">
            <a:schemeClr val="accent6"/>
          </a:lnRef>
          <a:fillRef idx="1">
            <a:schemeClr val="lt1"/>
          </a:fillRef>
          <a:effectRef idx="0">
            <a:schemeClr val="accent6"/>
          </a:effectRef>
          <a:fontRef idx="minor">
            <a:schemeClr val="dk1"/>
          </a:fontRef>
        </p:style>
      </p:cxnSp>
      <p:cxnSp>
        <p:nvCxnSpPr>
          <p:cNvPr id="16" name="Straight Connector 15"/>
          <p:cNvCxnSpPr/>
          <p:nvPr/>
        </p:nvCxnSpPr>
        <p:spPr>
          <a:xfrm>
            <a:off x="7143768" y="4214818"/>
            <a:ext cx="1756361" cy="0"/>
          </a:xfrm>
          <a:prstGeom prst="line">
            <a:avLst/>
          </a:prstGeom>
        </p:spPr>
        <p:style>
          <a:lnRef idx="2">
            <a:schemeClr val="accent6"/>
          </a:lnRef>
          <a:fillRef idx="1">
            <a:schemeClr val="lt1"/>
          </a:fillRef>
          <a:effectRef idx="0">
            <a:schemeClr val="accent6"/>
          </a:effectRef>
          <a:fontRef idx="minor">
            <a:schemeClr val="dk1"/>
          </a:fontRef>
        </p:style>
      </p:cxnSp>
      <p:cxnSp>
        <p:nvCxnSpPr>
          <p:cNvPr id="17" name="Straight Arrow Connector 16"/>
          <p:cNvCxnSpPr>
            <a:stCxn id="7" idx="3"/>
            <a:endCxn id="10" idx="2"/>
          </p:cNvCxnSpPr>
          <p:nvPr/>
        </p:nvCxnSpPr>
        <p:spPr>
          <a:xfrm>
            <a:off x="1643042" y="3443286"/>
            <a:ext cx="1428760" cy="2143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000628" y="3143248"/>
            <a:ext cx="192882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4929190" y="4000504"/>
            <a:ext cx="207170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714480" y="3071810"/>
            <a:ext cx="1346394"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Return Book</a:t>
            </a:r>
            <a:endParaRPr lang="en-IN" dirty="0"/>
          </a:p>
        </p:txBody>
      </p:sp>
      <p:sp>
        <p:nvSpPr>
          <p:cNvPr id="21" name="TextBox 20"/>
          <p:cNvSpPr txBox="1"/>
          <p:nvPr/>
        </p:nvSpPr>
        <p:spPr>
          <a:xfrm>
            <a:off x="5055563" y="2773916"/>
            <a:ext cx="1642373"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600" dirty="0" smtClean="0"/>
              <a:t>Book Information</a:t>
            </a:r>
            <a:endParaRPr lang="en-IN" sz="1600" dirty="0"/>
          </a:p>
        </p:txBody>
      </p:sp>
      <p:sp>
        <p:nvSpPr>
          <p:cNvPr id="22" name="TextBox 21"/>
          <p:cNvSpPr txBox="1"/>
          <p:nvPr/>
        </p:nvSpPr>
        <p:spPr>
          <a:xfrm>
            <a:off x="4929190" y="3643314"/>
            <a:ext cx="2175275"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600" dirty="0" smtClean="0"/>
              <a:t>Transaction Information</a:t>
            </a:r>
            <a:endParaRPr lang="en-IN" sz="1600" dirty="0"/>
          </a:p>
        </p:txBody>
      </p:sp>
      <p:cxnSp>
        <p:nvCxnSpPr>
          <p:cNvPr id="24" name="Elbow Connector 23"/>
          <p:cNvCxnSpPr>
            <a:stCxn id="10" idx="3"/>
            <a:endCxn id="7" idx="2"/>
          </p:cNvCxnSpPr>
          <p:nvPr/>
        </p:nvCxnSpPr>
        <p:spPr>
          <a:xfrm rot="5400000" flipH="1">
            <a:off x="1858213" y="2849493"/>
            <a:ext cx="676833" cy="2321621"/>
          </a:xfrm>
          <a:prstGeom prst="bentConnector3">
            <a:avLst>
              <a:gd name="adj1" fmla="val -87875"/>
            </a:avLst>
          </a:prstGeom>
          <a:ln>
            <a:tailEnd type="arrow"/>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428728" y="4429132"/>
            <a:ext cx="1270669"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Fine Details</a:t>
            </a:r>
            <a:endParaRPr lang="en-IN" dirty="0"/>
          </a:p>
        </p:txBody>
      </p:sp>
      <p:cxnSp>
        <p:nvCxnSpPr>
          <p:cNvPr id="26" name="Straight Connector 25"/>
          <p:cNvCxnSpPr/>
          <p:nvPr/>
        </p:nvCxnSpPr>
        <p:spPr>
          <a:xfrm>
            <a:off x="7143768" y="4357694"/>
            <a:ext cx="1703387" cy="0"/>
          </a:xfrm>
          <a:prstGeom prst="line">
            <a:avLst/>
          </a:prstGeom>
        </p:spPr>
        <p:style>
          <a:lnRef idx="2">
            <a:schemeClr val="accent6"/>
          </a:lnRef>
          <a:fillRef idx="1">
            <a:schemeClr val="lt1"/>
          </a:fillRef>
          <a:effectRef idx="0">
            <a:schemeClr val="accent6"/>
          </a:effectRef>
          <a:fontRef idx="minor">
            <a:schemeClr val="dk1"/>
          </a:fontRef>
        </p:style>
      </p:cxnSp>
      <p:cxnSp>
        <p:nvCxnSpPr>
          <p:cNvPr id="27" name="Straight Connector 26"/>
          <p:cNvCxnSpPr/>
          <p:nvPr/>
        </p:nvCxnSpPr>
        <p:spPr>
          <a:xfrm>
            <a:off x="7143768" y="4786322"/>
            <a:ext cx="1756361" cy="0"/>
          </a:xfrm>
          <a:prstGeom prst="line">
            <a:avLst/>
          </a:prstGeom>
        </p:spPr>
        <p:style>
          <a:lnRef idx="2">
            <a:schemeClr val="accent6"/>
          </a:lnRef>
          <a:fillRef idx="1">
            <a:schemeClr val="lt1"/>
          </a:fillRef>
          <a:effectRef idx="0">
            <a:schemeClr val="accent6"/>
          </a:effectRef>
          <a:fontRef idx="minor">
            <a:schemeClr val="dk1"/>
          </a:fontRef>
        </p:style>
      </p:cxnSp>
      <p:sp>
        <p:nvSpPr>
          <p:cNvPr id="28" name="TextBox 27"/>
          <p:cNvSpPr txBox="1"/>
          <p:nvPr/>
        </p:nvSpPr>
        <p:spPr>
          <a:xfrm>
            <a:off x="4929190" y="4214818"/>
            <a:ext cx="1570238"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600" dirty="0" smtClean="0"/>
              <a:t>Fine Information</a:t>
            </a:r>
            <a:endParaRPr lang="en-IN" sz="1600" dirty="0"/>
          </a:p>
        </p:txBody>
      </p:sp>
      <p:cxnSp>
        <p:nvCxnSpPr>
          <p:cNvPr id="30" name="Shape 29"/>
          <p:cNvCxnSpPr>
            <a:stCxn id="10" idx="5"/>
          </p:cNvCxnSpPr>
          <p:nvPr/>
        </p:nvCxnSpPr>
        <p:spPr>
          <a:xfrm rot="16200000" flipH="1">
            <a:off x="5792830" y="3292507"/>
            <a:ext cx="223289" cy="2335711"/>
          </a:xfrm>
          <a:prstGeom prst="bentConnector4">
            <a:avLst>
              <a:gd name="adj1" fmla="val 102379"/>
              <a:gd name="adj2" fmla="val 56115"/>
            </a:avLst>
          </a:prstGeom>
          <a:ln>
            <a:tailEnd type="arrow"/>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7215206" y="4429132"/>
            <a:ext cx="1194173"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600" dirty="0" smtClean="0"/>
              <a:t>Fine  Details</a:t>
            </a:r>
            <a:endParaRPr lang="en-IN" sz="1600" dirty="0"/>
          </a:p>
        </p:txBody>
      </p:sp>
      <p:cxnSp>
        <p:nvCxnSpPr>
          <p:cNvPr id="3" name="Elbow Connector 2"/>
          <p:cNvCxnSpPr>
            <a:stCxn id="7" idx="0"/>
          </p:cNvCxnSpPr>
          <p:nvPr/>
        </p:nvCxnSpPr>
        <p:spPr>
          <a:xfrm rot="5400000" flipH="1" flipV="1">
            <a:off x="1899448" y="1910287"/>
            <a:ext cx="440770" cy="2168029"/>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1361119" y="2395259"/>
            <a:ext cx="1136850" cy="369332"/>
          </a:xfrm>
          <a:prstGeom prst="rect">
            <a:avLst/>
          </a:prstGeom>
        </p:spPr>
        <p:txBody>
          <a:bodyPr wrap="none">
            <a:spAutoFit/>
          </a:bodyPr>
          <a:lstStyle/>
          <a:p>
            <a:r>
              <a:rPr lang="en-US" dirty="0" smtClean="0"/>
              <a:t>Pay Fine</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to="" calcmode="lin" valueType="num">
                                      <p:cBhvr>
                                        <p:cTn id="10" dur="1" fill="hold"/>
                                        <p:tgtEl>
                                          <p:spTgt spid="8"/>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to="" calcmode="lin" valueType="num">
                                      <p:cBhvr>
                                        <p:cTn id="13" dur="1" fill="hold"/>
                                        <p:tgtEl>
                                          <p:spTgt spid="9"/>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to="" calcmode="lin" valueType="num">
                                      <p:cBhvr>
                                        <p:cTn id="16" dur="1" fill="hold"/>
                                        <p:tgtEl>
                                          <p:spTgt spid="10"/>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to="" calcmode="lin" valueType="num">
                                      <p:cBhvr>
                                        <p:cTn id="19" dur="1" fill="hold"/>
                                        <p:tgtEl>
                                          <p:spTgt spid="11"/>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to="" calcmode="lin" valueType="num">
                                      <p:cBhvr>
                                        <p:cTn id="22" dur="1" fill="hold"/>
                                        <p:tgtEl>
                                          <p:spTgt spid="12"/>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to="" calcmode="lin" valueType="num">
                                      <p:cBhvr>
                                        <p:cTn id="25" dur="1" fill="hold"/>
                                        <p:tgtEl>
                                          <p:spTgt spid="13"/>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to="" calcmode="lin" valueType="num">
                                      <p:cBhvr>
                                        <p:cTn id="28" dur="1" fill="hold"/>
                                        <p:tgtEl>
                                          <p:spTgt spid="14"/>
                                        </p:tgtEl>
                                        <p:attrNameLst>
                                          <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to="" calcmode="lin" valueType="num">
                                      <p:cBhvr>
                                        <p:cTn id="31" dur="1" fill="hold"/>
                                        <p:tgtEl>
                                          <p:spTgt spid="15"/>
                                        </p:tgtEl>
                                        <p:attrNameLst>
                                          <p:attrName/>
                                        </p:attrNameLst>
                                      </p:cBhvr>
                                    </p:anim>
                                  </p:childTnLst>
                                </p:cTn>
                              </p:par>
                              <p:par>
                                <p:cTn id="32" presetID="24"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to="" calcmode="lin" valueType="num">
                                      <p:cBhvr>
                                        <p:cTn id="34" dur="1" fill="hold"/>
                                        <p:tgtEl>
                                          <p:spTgt spid="16"/>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to="" calcmode="lin" valueType="num">
                                      <p:cBhvr>
                                        <p:cTn id="37" dur="1" fill="hold"/>
                                        <p:tgtEl>
                                          <p:spTgt spid="17"/>
                                        </p:tgtEl>
                                        <p:attrNameLst>
                                          <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 to="" calcmode="lin" valueType="num">
                                      <p:cBhvr>
                                        <p:cTn id="40" dur="1" fill="hold"/>
                                        <p:tgtEl>
                                          <p:spTgt spid="18"/>
                                        </p:tgtEl>
                                        <p:attrNameLst>
                                          <p:attrName/>
                                        </p:attrNameLst>
                                      </p:cBhvr>
                                    </p:anim>
                                  </p:childTnLst>
                                </p:cTn>
                              </p:par>
                              <p:par>
                                <p:cTn id="41" presetID="24"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to="" calcmode="lin" valueType="num">
                                      <p:cBhvr>
                                        <p:cTn id="43" dur="1" fill="hold"/>
                                        <p:tgtEl>
                                          <p:spTgt spid="19"/>
                                        </p:tgtEl>
                                        <p:attrNameLst>
                                          <p:attrName/>
                                        </p:attrNameLst>
                                      </p:cBhvr>
                                    </p:anim>
                                  </p:childTnLst>
                                </p:cTn>
                              </p:par>
                              <p:par>
                                <p:cTn id="44" presetID="24"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to="" calcmode="lin" valueType="num">
                                      <p:cBhvr>
                                        <p:cTn id="46" dur="1" fill="hold"/>
                                        <p:tgtEl>
                                          <p:spTgt spid="20"/>
                                        </p:tgtEl>
                                        <p:attrNameLst>
                                          <p:attrName/>
                                        </p:attrNameLst>
                                      </p:cBhvr>
                                    </p:anim>
                                  </p:childTnLst>
                                </p:cTn>
                              </p:par>
                              <p:par>
                                <p:cTn id="47" presetID="24"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to="" calcmode="lin" valueType="num">
                                      <p:cBhvr>
                                        <p:cTn id="49" dur="1" fill="hold"/>
                                        <p:tgtEl>
                                          <p:spTgt spid="21"/>
                                        </p:tgtEl>
                                        <p:attrNameLst>
                                          <p:attrName/>
                                        </p:attrNameLst>
                                      </p:cBhvr>
                                    </p:anim>
                                  </p:childTnLst>
                                </p:cTn>
                              </p:par>
                              <p:par>
                                <p:cTn id="50" presetID="24"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 to="" calcmode="lin" valueType="num">
                                      <p:cBhvr>
                                        <p:cTn id="52" dur="1" fill="hold"/>
                                        <p:tgtEl>
                                          <p:spTgt spid="22"/>
                                        </p:tgtEl>
                                        <p:attrNameLst>
                                          <p:attrName/>
                                        </p:attrNameLst>
                                      </p:cBhvr>
                                    </p:anim>
                                  </p:childTnLst>
                                </p:cTn>
                              </p:par>
                              <p:par>
                                <p:cTn id="53" presetID="24"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 to="" calcmode="lin" valueType="num">
                                      <p:cBhvr>
                                        <p:cTn id="55" dur="1" fill="hold"/>
                                        <p:tgtEl>
                                          <p:spTgt spid="24"/>
                                        </p:tgtEl>
                                        <p:attrNameLst>
                                          <p:attrName/>
                                        </p:attrNameLst>
                                      </p:cBhvr>
                                    </p:anim>
                                  </p:childTnLst>
                                </p:cTn>
                              </p:par>
                              <p:par>
                                <p:cTn id="56" presetID="24"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 to="" calcmode="lin" valueType="num">
                                      <p:cBhvr>
                                        <p:cTn id="58" dur="1" fill="hold"/>
                                        <p:tgtEl>
                                          <p:spTgt spid="25"/>
                                        </p:tgtEl>
                                        <p:attrNameLst>
                                          <p:attrName/>
                                        </p:attrNameLst>
                                      </p:cBhvr>
                                    </p:anim>
                                  </p:childTnLst>
                                </p:cTn>
                              </p:par>
                              <p:par>
                                <p:cTn id="59" presetID="24"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 to="" calcmode="lin" valueType="num">
                                      <p:cBhvr>
                                        <p:cTn id="61" dur="1" fill="hold"/>
                                        <p:tgtEl>
                                          <p:spTgt spid="26"/>
                                        </p:tgtEl>
                                        <p:attrNameLst>
                                          <p:attrName/>
                                        </p:attrNameLst>
                                      </p:cBhvr>
                                    </p:anim>
                                  </p:childTnLst>
                                </p:cTn>
                              </p:par>
                              <p:par>
                                <p:cTn id="62" presetID="24"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 to="" calcmode="lin" valueType="num">
                                      <p:cBhvr>
                                        <p:cTn id="64" dur="1" fill="hold"/>
                                        <p:tgtEl>
                                          <p:spTgt spid="27"/>
                                        </p:tgtEl>
                                        <p:attrNameLst>
                                          <p:attrName/>
                                        </p:attrNameLst>
                                      </p:cBhvr>
                                    </p:anim>
                                  </p:childTnLst>
                                </p:cTn>
                              </p:par>
                              <p:par>
                                <p:cTn id="65" presetID="24"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to="" calcmode="lin" valueType="num">
                                      <p:cBhvr>
                                        <p:cTn id="67" dur="1" fill="hold"/>
                                        <p:tgtEl>
                                          <p:spTgt spid="28"/>
                                        </p:tgtEl>
                                        <p:attrNameLst>
                                          <p:attrName/>
                                        </p:attrNameLst>
                                      </p:cBhvr>
                                    </p:anim>
                                  </p:childTnLst>
                                </p:cTn>
                              </p:par>
                              <p:par>
                                <p:cTn id="68" presetID="24"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 to="" calcmode="lin" valueType="num">
                                      <p:cBhvr>
                                        <p:cTn id="70" dur="1" fill="hold"/>
                                        <p:tgtEl>
                                          <p:spTgt spid="30"/>
                                        </p:tgtEl>
                                        <p:attrNameLst>
                                          <p:attrName/>
                                        </p:attrNameLst>
                                      </p:cBhvr>
                                    </p:anim>
                                  </p:childTnLst>
                                </p:cTn>
                              </p:par>
                              <p:par>
                                <p:cTn id="71" presetID="24"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to="" calcmode="lin" valueType="num">
                                      <p:cBhvr>
                                        <p:cTn id="73" dur="1" fill="hold"/>
                                        <p:tgtEl>
                                          <p:spTgt spid="3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p:bldP spid="20" grpId="0"/>
      <p:bldP spid="21" grpId="0"/>
      <p:bldP spid="22" grpId="0"/>
      <p:bldP spid="25" grpId="0"/>
      <p:bldP spid="28"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214678" y="1785926"/>
            <a:ext cx="2000264" cy="2786082"/>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t>Report Genration</a:t>
            </a:r>
            <a:endParaRPr lang="en-US" sz="2000" dirty="0"/>
          </a:p>
        </p:txBody>
      </p:sp>
      <p:sp>
        <p:nvSpPr>
          <p:cNvPr id="8" name="Rectangle 7"/>
          <p:cNvSpPr/>
          <p:nvPr/>
        </p:nvSpPr>
        <p:spPr>
          <a:xfrm>
            <a:off x="4000496" y="1857364"/>
            <a:ext cx="642942"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5</a:t>
            </a:r>
            <a:r>
              <a:rPr lang="en-US" dirty="0" smtClean="0"/>
              <a:t>.0</a:t>
            </a:r>
            <a:endParaRPr lang="en-IN" dirty="0"/>
          </a:p>
        </p:txBody>
      </p:sp>
      <p:cxnSp>
        <p:nvCxnSpPr>
          <p:cNvPr id="9" name="Straight Connector 8"/>
          <p:cNvCxnSpPr>
            <a:stCxn id="7" idx="1"/>
            <a:endCxn id="7" idx="7"/>
          </p:cNvCxnSpPr>
          <p:nvPr/>
        </p:nvCxnSpPr>
        <p:spPr>
          <a:xfrm rot="5400000" flipH="1" flipV="1">
            <a:off x="4214810" y="1486738"/>
            <a:ext cx="1588" cy="1414400"/>
          </a:xfrm>
          <a:prstGeom prst="line">
            <a:avLst/>
          </a:prstGeom>
        </p:spPr>
        <p:style>
          <a:lnRef idx="2">
            <a:schemeClr val="accent6"/>
          </a:lnRef>
          <a:fillRef idx="1">
            <a:schemeClr val="lt1"/>
          </a:fillRef>
          <a:effectRef idx="0">
            <a:schemeClr val="accent6"/>
          </a:effectRef>
          <a:fontRef idx="minor">
            <a:schemeClr val="dk1"/>
          </a:fontRef>
        </p:style>
      </p:cxnSp>
      <p:sp>
        <p:nvSpPr>
          <p:cNvPr id="10" name="Rectangle 9"/>
          <p:cNvSpPr/>
          <p:nvPr/>
        </p:nvSpPr>
        <p:spPr>
          <a:xfrm>
            <a:off x="642910" y="2857496"/>
            <a:ext cx="1317235" cy="638115"/>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Admin</a:t>
            </a:r>
            <a:endParaRPr lang="en-US" sz="1600" dirty="0"/>
          </a:p>
        </p:txBody>
      </p:sp>
      <p:cxnSp>
        <p:nvCxnSpPr>
          <p:cNvPr id="11" name="Straight Arrow Connector 10"/>
          <p:cNvCxnSpPr>
            <a:stCxn id="10" idx="3"/>
            <a:endCxn id="7" idx="2"/>
          </p:cNvCxnSpPr>
          <p:nvPr/>
        </p:nvCxnSpPr>
        <p:spPr>
          <a:xfrm>
            <a:off x="1960145" y="3176554"/>
            <a:ext cx="1254533" cy="2413"/>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2" name="TextBox 11"/>
          <p:cNvSpPr txBox="1"/>
          <p:nvPr/>
        </p:nvSpPr>
        <p:spPr>
          <a:xfrm>
            <a:off x="2339752" y="2507888"/>
            <a:ext cx="762901" cy="369332"/>
          </a:xfrm>
          <a:prstGeom prst="rect">
            <a:avLst/>
          </a:prstGeom>
          <a:noFill/>
        </p:spPr>
        <p:txBody>
          <a:bodyPr wrap="none" rtlCol="0">
            <a:spAutoFit/>
          </a:bodyPr>
          <a:lstStyle/>
          <a:p>
            <a:r>
              <a:rPr lang="en-US" dirty="0" smtClean="0"/>
              <a:t>Query</a:t>
            </a:r>
            <a:endParaRPr lang="en-IN" dirty="0"/>
          </a:p>
        </p:txBody>
      </p:sp>
      <p:sp>
        <p:nvSpPr>
          <p:cNvPr id="13" name="TextBox 12"/>
          <p:cNvSpPr txBox="1"/>
          <p:nvPr/>
        </p:nvSpPr>
        <p:spPr>
          <a:xfrm>
            <a:off x="1571604" y="4286256"/>
            <a:ext cx="1986891" cy="369332"/>
          </a:xfrm>
          <a:prstGeom prst="rect">
            <a:avLst/>
          </a:prstGeom>
          <a:noFill/>
        </p:spPr>
        <p:txBody>
          <a:bodyPr wrap="none" rtlCol="0">
            <a:spAutoFit/>
          </a:bodyPr>
          <a:lstStyle/>
          <a:p>
            <a:r>
              <a:rPr lang="en-US" dirty="0" smtClean="0"/>
              <a:t>Report Information</a:t>
            </a:r>
            <a:endParaRPr lang="en-IN" dirty="0"/>
          </a:p>
        </p:txBody>
      </p:sp>
      <p:cxnSp>
        <p:nvCxnSpPr>
          <p:cNvPr id="15" name="Straight Connector 14"/>
          <p:cNvCxnSpPr/>
          <p:nvPr/>
        </p:nvCxnSpPr>
        <p:spPr>
          <a:xfrm>
            <a:off x="7092280" y="1988098"/>
            <a:ext cx="1551428" cy="12142"/>
          </a:xfrm>
          <a:prstGeom prst="line">
            <a:avLst/>
          </a:prstGeom>
        </p:spPr>
        <p:style>
          <a:lnRef idx="2">
            <a:schemeClr val="accent6"/>
          </a:lnRef>
          <a:fillRef idx="1">
            <a:schemeClr val="lt1"/>
          </a:fillRef>
          <a:effectRef idx="0">
            <a:schemeClr val="accent6"/>
          </a:effectRef>
          <a:fontRef idx="minor">
            <a:schemeClr val="dk1"/>
          </a:fontRef>
        </p:style>
      </p:cxnSp>
      <p:cxnSp>
        <p:nvCxnSpPr>
          <p:cNvPr id="16" name="Straight Connector 15"/>
          <p:cNvCxnSpPr/>
          <p:nvPr/>
        </p:nvCxnSpPr>
        <p:spPr>
          <a:xfrm>
            <a:off x="7138540" y="2376308"/>
            <a:ext cx="1551428" cy="12142"/>
          </a:xfrm>
          <a:prstGeom prst="line">
            <a:avLst/>
          </a:prstGeom>
        </p:spPr>
        <p:style>
          <a:lnRef idx="2">
            <a:schemeClr val="accent6"/>
          </a:lnRef>
          <a:fillRef idx="1">
            <a:schemeClr val="lt1"/>
          </a:fillRef>
          <a:effectRef idx="0">
            <a:schemeClr val="accent6"/>
          </a:effectRef>
          <a:fontRef idx="minor">
            <a:schemeClr val="dk1"/>
          </a:fontRef>
        </p:style>
      </p:cxnSp>
      <p:cxnSp>
        <p:nvCxnSpPr>
          <p:cNvPr id="17" name="Straight Connector 16"/>
          <p:cNvCxnSpPr/>
          <p:nvPr/>
        </p:nvCxnSpPr>
        <p:spPr>
          <a:xfrm>
            <a:off x="7092280" y="2679808"/>
            <a:ext cx="1551428" cy="12142"/>
          </a:xfrm>
          <a:prstGeom prst="line">
            <a:avLst/>
          </a:prstGeom>
        </p:spPr>
        <p:style>
          <a:lnRef idx="2">
            <a:schemeClr val="accent6"/>
          </a:lnRef>
          <a:fillRef idx="1">
            <a:schemeClr val="lt1"/>
          </a:fillRef>
          <a:effectRef idx="0">
            <a:schemeClr val="accent6"/>
          </a:effectRef>
          <a:fontRef idx="minor">
            <a:schemeClr val="dk1"/>
          </a:fontRef>
        </p:style>
      </p:cxnSp>
      <p:cxnSp>
        <p:nvCxnSpPr>
          <p:cNvPr id="18" name="Straight Connector 17"/>
          <p:cNvCxnSpPr/>
          <p:nvPr/>
        </p:nvCxnSpPr>
        <p:spPr>
          <a:xfrm>
            <a:off x="7117040" y="3052697"/>
            <a:ext cx="1551428" cy="12142"/>
          </a:xfrm>
          <a:prstGeom prst="line">
            <a:avLst/>
          </a:prstGeom>
        </p:spPr>
        <p:style>
          <a:lnRef idx="2">
            <a:schemeClr val="accent6"/>
          </a:lnRef>
          <a:fillRef idx="1">
            <a:schemeClr val="lt1"/>
          </a:fillRef>
          <a:effectRef idx="0">
            <a:schemeClr val="accent6"/>
          </a:effectRef>
          <a:fontRef idx="minor">
            <a:schemeClr val="dk1"/>
          </a:fontRef>
        </p:style>
      </p:cxnSp>
      <p:cxnSp>
        <p:nvCxnSpPr>
          <p:cNvPr id="19" name="Straight Connector 18"/>
          <p:cNvCxnSpPr/>
          <p:nvPr/>
        </p:nvCxnSpPr>
        <p:spPr>
          <a:xfrm>
            <a:off x="7138540" y="3411648"/>
            <a:ext cx="1551428" cy="12142"/>
          </a:xfrm>
          <a:prstGeom prst="line">
            <a:avLst/>
          </a:prstGeom>
        </p:spPr>
        <p:style>
          <a:lnRef idx="2">
            <a:schemeClr val="accent6"/>
          </a:lnRef>
          <a:fillRef idx="1">
            <a:schemeClr val="lt1"/>
          </a:fillRef>
          <a:effectRef idx="0">
            <a:schemeClr val="accent6"/>
          </a:effectRef>
          <a:fontRef idx="minor">
            <a:schemeClr val="dk1"/>
          </a:fontRef>
        </p:style>
      </p:cxnSp>
      <p:cxnSp>
        <p:nvCxnSpPr>
          <p:cNvPr id="20" name="Straight Connector 19"/>
          <p:cNvCxnSpPr/>
          <p:nvPr/>
        </p:nvCxnSpPr>
        <p:spPr>
          <a:xfrm>
            <a:off x="7092280" y="3805177"/>
            <a:ext cx="1551428" cy="12142"/>
          </a:xfrm>
          <a:prstGeom prst="line">
            <a:avLst/>
          </a:prstGeom>
        </p:spPr>
        <p:style>
          <a:lnRef idx="2">
            <a:schemeClr val="accent6"/>
          </a:lnRef>
          <a:fillRef idx="1">
            <a:schemeClr val="lt1"/>
          </a:fillRef>
          <a:effectRef idx="0">
            <a:schemeClr val="accent6"/>
          </a:effectRef>
          <a:fontRef idx="minor">
            <a:schemeClr val="dk1"/>
          </a:fontRef>
        </p:style>
      </p:cxnSp>
      <p:cxnSp>
        <p:nvCxnSpPr>
          <p:cNvPr id="21" name="Straight Connector 20"/>
          <p:cNvCxnSpPr/>
          <p:nvPr/>
        </p:nvCxnSpPr>
        <p:spPr>
          <a:xfrm>
            <a:off x="7159858" y="4080492"/>
            <a:ext cx="1551428" cy="12142"/>
          </a:xfrm>
          <a:prstGeom prst="line">
            <a:avLst/>
          </a:prstGeom>
        </p:spPr>
        <p:style>
          <a:lnRef idx="2">
            <a:schemeClr val="accent6"/>
          </a:lnRef>
          <a:fillRef idx="1">
            <a:schemeClr val="lt1"/>
          </a:fillRef>
          <a:effectRef idx="0">
            <a:schemeClr val="accent6"/>
          </a:effectRef>
          <a:fontRef idx="minor">
            <a:schemeClr val="dk1"/>
          </a:fontRef>
        </p:style>
      </p:cxnSp>
      <p:cxnSp>
        <p:nvCxnSpPr>
          <p:cNvPr id="22" name="Straight Connector 21"/>
          <p:cNvCxnSpPr/>
          <p:nvPr/>
        </p:nvCxnSpPr>
        <p:spPr>
          <a:xfrm>
            <a:off x="7171986" y="4440532"/>
            <a:ext cx="1551428" cy="12142"/>
          </a:xfrm>
          <a:prstGeom prst="line">
            <a:avLst/>
          </a:prstGeom>
        </p:spPr>
        <p:style>
          <a:lnRef idx="2">
            <a:schemeClr val="accent6"/>
          </a:lnRef>
          <a:fillRef idx="1">
            <a:schemeClr val="lt1"/>
          </a:fillRef>
          <a:effectRef idx="0">
            <a:schemeClr val="accent6"/>
          </a:effectRef>
          <a:fontRef idx="minor">
            <a:schemeClr val="dk1"/>
          </a:fontRef>
        </p:style>
      </p:cxnSp>
      <p:cxnSp>
        <p:nvCxnSpPr>
          <p:cNvPr id="24" name="Straight Arrow Connector 23"/>
          <p:cNvCxnSpPr/>
          <p:nvPr/>
        </p:nvCxnSpPr>
        <p:spPr>
          <a:xfrm>
            <a:off x="5286380" y="2857496"/>
            <a:ext cx="1885606" cy="2529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cxnSp>
        <p:nvCxnSpPr>
          <p:cNvPr id="25" name="Straight Arrow Connector 24"/>
          <p:cNvCxnSpPr/>
          <p:nvPr/>
        </p:nvCxnSpPr>
        <p:spPr>
          <a:xfrm>
            <a:off x="5214942" y="3571876"/>
            <a:ext cx="2000264" cy="1588"/>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cxnSp>
        <p:nvCxnSpPr>
          <p:cNvPr id="26" name="Straight Arrow Connector 25"/>
          <p:cNvCxnSpPr>
            <a:stCxn id="7" idx="7"/>
          </p:cNvCxnSpPr>
          <p:nvPr/>
        </p:nvCxnSpPr>
        <p:spPr>
          <a:xfrm rot="16200000" flipH="1">
            <a:off x="5986862" y="1129086"/>
            <a:ext cx="20616" cy="2150320"/>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27" name="TextBox 26"/>
          <p:cNvSpPr txBox="1"/>
          <p:nvPr/>
        </p:nvSpPr>
        <p:spPr>
          <a:xfrm>
            <a:off x="5214942" y="2428868"/>
            <a:ext cx="1677745" cy="369332"/>
          </a:xfrm>
          <a:prstGeom prst="rect">
            <a:avLst/>
          </a:prstGeom>
          <a:noFill/>
        </p:spPr>
        <p:txBody>
          <a:bodyPr wrap="square" rtlCol="0">
            <a:spAutoFit/>
          </a:bodyPr>
          <a:lstStyle/>
          <a:p>
            <a:r>
              <a:rPr lang="en-US" dirty="0" smtClean="0"/>
              <a:t>Member Info</a:t>
            </a:r>
            <a:endParaRPr lang="en-IN" dirty="0"/>
          </a:p>
        </p:txBody>
      </p:sp>
      <p:sp>
        <p:nvSpPr>
          <p:cNvPr id="28" name="TextBox 27"/>
          <p:cNvSpPr txBox="1"/>
          <p:nvPr/>
        </p:nvSpPr>
        <p:spPr>
          <a:xfrm>
            <a:off x="7138540" y="2017674"/>
            <a:ext cx="1643074" cy="369332"/>
          </a:xfrm>
          <a:prstGeom prst="rect">
            <a:avLst/>
          </a:prstGeom>
          <a:noFill/>
        </p:spPr>
        <p:txBody>
          <a:bodyPr wrap="square" rtlCol="0">
            <a:spAutoFit/>
          </a:bodyPr>
          <a:lstStyle/>
          <a:p>
            <a:r>
              <a:rPr lang="en-US" dirty="0" smtClean="0"/>
              <a:t>Book Details</a:t>
            </a:r>
            <a:endParaRPr lang="en-IN" dirty="0"/>
          </a:p>
        </p:txBody>
      </p:sp>
      <p:sp>
        <p:nvSpPr>
          <p:cNvPr id="29" name="TextBox 28"/>
          <p:cNvSpPr txBox="1"/>
          <p:nvPr/>
        </p:nvSpPr>
        <p:spPr>
          <a:xfrm>
            <a:off x="7117040" y="2672830"/>
            <a:ext cx="1907704" cy="369332"/>
          </a:xfrm>
          <a:prstGeom prst="rect">
            <a:avLst/>
          </a:prstGeom>
          <a:noFill/>
        </p:spPr>
        <p:txBody>
          <a:bodyPr wrap="square" rtlCol="0">
            <a:spAutoFit/>
          </a:bodyPr>
          <a:lstStyle/>
          <a:p>
            <a:r>
              <a:rPr lang="en-US" dirty="0" smtClean="0"/>
              <a:t>Member Details </a:t>
            </a:r>
            <a:endParaRPr lang="en-IN" dirty="0"/>
          </a:p>
        </p:txBody>
      </p:sp>
      <p:sp>
        <p:nvSpPr>
          <p:cNvPr id="30" name="TextBox 29"/>
          <p:cNvSpPr txBox="1"/>
          <p:nvPr/>
        </p:nvSpPr>
        <p:spPr>
          <a:xfrm>
            <a:off x="5072066" y="1785926"/>
            <a:ext cx="1769715" cy="369332"/>
          </a:xfrm>
          <a:prstGeom prst="rect">
            <a:avLst/>
          </a:prstGeom>
          <a:noFill/>
        </p:spPr>
        <p:txBody>
          <a:bodyPr wrap="none" rtlCol="0">
            <a:spAutoFit/>
          </a:bodyPr>
          <a:lstStyle/>
          <a:p>
            <a:r>
              <a:rPr lang="en-US" dirty="0" smtClean="0"/>
              <a:t>BookInformation</a:t>
            </a:r>
            <a:endParaRPr lang="en-IN" dirty="0"/>
          </a:p>
        </p:txBody>
      </p:sp>
      <p:sp>
        <p:nvSpPr>
          <p:cNvPr id="31" name="TextBox 30"/>
          <p:cNvSpPr txBox="1"/>
          <p:nvPr/>
        </p:nvSpPr>
        <p:spPr>
          <a:xfrm>
            <a:off x="5286380" y="3071810"/>
            <a:ext cx="1680653" cy="369332"/>
          </a:xfrm>
          <a:prstGeom prst="rect">
            <a:avLst/>
          </a:prstGeom>
          <a:noFill/>
        </p:spPr>
        <p:txBody>
          <a:bodyPr wrap="none" rtlCol="0">
            <a:spAutoFit/>
          </a:bodyPr>
          <a:lstStyle/>
          <a:p>
            <a:r>
              <a:rPr lang="en-US" dirty="0" smtClean="0"/>
              <a:t>Transaction Info</a:t>
            </a:r>
            <a:endParaRPr lang="en-IN" dirty="0"/>
          </a:p>
        </p:txBody>
      </p:sp>
      <p:sp>
        <p:nvSpPr>
          <p:cNvPr id="32" name="TextBox 31"/>
          <p:cNvSpPr txBox="1"/>
          <p:nvPr/>
        </p:nvSpPr>
        <p:spPr>
          <a:xfrm>
            <a:off x="7335024" y="3453830"/>
            <a:ext cx="1370247" cy="369332"/>
          </a:xfrm>
          <a:prstGeom prst="rect">
            <a:avLst/>
          </a:prstGeom>
          <a:noFill/>
        </p:spPr>
        <p:txBody>
          <a:bodyPr wrap="none" rtlCol="0">
            <a:spAutoFit/>
          </a:bodyPr>
          <a:lstStyle/>
          <a:p>
            <a:r>
              <a:rPr lang="en-US" dirty="0" smtClean="0"/>
              <a:t>Trans Details</a:t>
            </a:r>
            <a:endParaRPr lang="en-IN" dirty="0"/>
          </a:p>
        </p:txBody>
      </p:sp>
      <p:sp>
        <p:nvSpPr>
          <p:cNvPr id="33" name="Rectangle 32"/>
          <p:cNvSpPr/>
          <p:nvPr/>
        </p:nvSpPr>
        <p:spPr>
          <a:xfrm>
            <a:off x="7055847" y="4071200"/>
            <a:ext cx="1861663" cy="369332"/>
          </a:xfrm>
          <a:prstGeom prst="rect">
            <a:avLst/>
          </a:prstGeom>
        </p:spPr>
        <p:txBody>
          <a:bodyPr wrap="square">
            <a:spAutoFit/>
          </a:bodyPr>
          <a:lstStyle/>
          <a:p>
            <a:r>
              <a:rPr lang="en-US" dirty="0" smtClean="0"/>
              <a:t>Issued Details </a:t>
            </a:r>
            <a:endParaRPr lang="en-IN" dirty="0"/>
          </a:p>
        </p:txBody>
      </p:sp>
      <p:sp>
        <p:nvSpPr>
          <p:cNvPr id="34" name="TextBox 33"/>
          <p:cNvSpPr txBox="1"/>
          <p:nvPr/>
        </p:nvSpPr>
        <p:spPr>
          <a:xfrm>
            <a:off x="5429256" y="3929066"/>
            <a:ext cx="1149930" cy="369332"/>
          </a:xfrm>
          <a:prstGeom prst="rect">
            <a:avLst/>
          </a:prstGeom>
          <a:noFill/>
        </p:spPr>
        <p:txBody>
          <a:bodyPr wrap="none" rtlCol="0">
            <a:spAutoFit/>
          </a:bodyPr>
          <a:lstStyle/>
          <a:p>
            <a:r>
              <a:rPr lang="en-US" dirty="0" smtClean="0"/>
              <a:t>Order Info</a:t>
            </a:r>
            <a:endParaRPr lang="en-IN" dirty="0"/>
          </a:p>
        </p:txBody>
      </p:sp>
      <p:cxnSp>
        <p:nvCxnSpPr>
          <p:cNvPr id="43" name="Elbow Connector 42"/>
          <p:cNvCxnSpPr>
            <a:stCxn id="7" idx="3"/>
            <a:endCxn id="10" idx="2"/>
          </p:cNvCxnSpPr>
          <p:nvPr/>
        </p:nvCxnSpPr>
        <p:spPr>
          <a:xfrm rot="5400000" flipH="1">
            <a:off x="2070376" y="2726763"/>
            <a:ext cx="668385" cy="2206082"/>
          </a:xfrm>
          <a:prstGeom prst="bentConnector3">
            <a:avLst>
              <a:gd name="adj1" fmla="val -95246"/>
            </a:avLst>
          </a:prstGeom>
          <a:ln>
            <a:tailEnd type="arrow"/>
          </a:ln>
        </p:spPr>
        <p:style>
          <a:lnRef idx="2">
            <a:schemeClr val="accent6"/>
          </a:lnRef>
          <a:fillRef idx="1">
            <a:schemeClr val="lt1"/>
          </a:fillRef>
          <a:effectRef idx="0">
            <a:schemeClr val="accent6"/>
          </a:effectRef>
          <a:fontRef idx="minor">
            <a:schemeClr val="dk1"/>
          </a:fontRef>
        </p:style>
      </p:cxnSp>
      <p:cxnSp>
        <p:nvCxnSpPr>
          <p:cNvPr id="59" name="Shape 58"/>
          <p:cNvCxnSpPr>
            <a:stCxn id="7" idx="5"/>
          </p:cNvCxnSpPr>
          <p:nvPr/>
        </p:nvCxnSpPr>
        <p:spPr>
          <a:xfrm rot="16200000" flipH="1">
            <a:off x="5914219" y="3171787"/>
            <a:ext cx="173082" cy="2157500"/>
          </a:xfrm>
          <a:prstGeom prst="bentConnector4">
            <a:avLst>
              <a:gd name="adj1" fmla="val 108420"/>
              <a:gd name="adj2" fmla="val 56789"/>
            </a:avLst>
          </a:prstGeom>
          <a:ln>
            <a:tailEnd type="arrow"/>
          </a:ln>
        </p:spPr>
        <p:style>
          <a:lnRef idx="2">
            <a:schemeClr val="accent6"/>
          </a:lnRef>
          <a:fillRef idx="1">
            <a:schemeClr val="lt1"/>
          </a:fillRef>
          <a:effectRef idx="0">
            <a:schemeClr val="accent6"/>
          </a:effectRef>
          <a:fontRef idx="minor">
            <a:schemeClr val="dk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to="" calcmode="lin" valueType="num">
                                      <p:cBhvr>
                                        <p:cTn id="10" dur="1" fill="hold"/>
                                        <p:tgtEl>
                                          <p:spTgt spid="8"/>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to="" calcmode="lin" valueType="num">
                                      <p:cBhvr>
                                        <p:cTn id="13" dur="1" fill="hold"/>
                                        <p:tgtEl>
                                          <p:spTgt spid="9"/>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to="" calcmode="lin" valueType="num">
                                      <p:cBhvr>
                                        <p:cTn id="16" dur="1" fill="hold"/>
                                        <p:tgtEl>
                                          <p:spTgt spid="10"/>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to="" calcmode="lin" valueType="num">
                                      <p:cBhvr>
                                        <p:cTn id="19" dur="1" fill="hold"/>
                                        <p:tgtEl>
                                          <p:spTgt spid="11"/>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to="" calcmode="lin" valueType="num">
                                      <p:cBhvr>
                                        <p:cTn id="22" dur="1" fill="hold"/>
                                        <p:tgtEl>
                                          <p:spTgt spid="12"/>
                                        </p:tgtEl>
                                        <p:attrNameLst>
                                          <p:attrName/>
                                        </p:attrNameLst>
                                      </p:cBhvr>
                                    </p:anim>
                                  </p:childTnLst>
                                </p:cTn>
                              </p:par>
                              <p:par>
                                <p:cTn id="23" presetID="24"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to="" calcmode="lin" valueType="num">
                                      <p:cBhvr>
                                        <p:cTn id="25" dur="1" fill="hold"/>
                                        <p:tgtEl>
                                          <p:spTgt spid="13"/>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to="" calcmode="lin" valueType="num">
                                      <p:cBhvr>
                                        <p:cTn id="28" dur="1" fill="hold"/>
                                        <p:tgtEl>
                                          <p:spTgt spid="15"/>
                                        </p:tgtEl>
                                        <p:attrNameLst>
                                          <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to="" calcmode="lin" valueType="num">
                                      <p:cBhvr>
                                        <p:cTn id="31" dur="1" fill="hold"/>
                                        <p:tgtEl>
                                          <p:spTgt spid="16"/>
                                        </p:tgtEl>
                                        <p:attrNameLst>
                                          <p:attrName/>
                                        </p:attrNameLst>
                                      </p:cBhvr>
                                    </p:anim>
                                  </p:childTnLst>
                                </p:cTn>
                              </p:par>
                              <p:par>
                                <p:cTn id="32" presetID="24"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to="" calcmode="lin" valueType="num">
                                      <p:cBhvr>
                                        <p:cTn id="34" dur="1" fill="hold"/>
                                        <p:tgtEl>
                                          <p:spTgt spid="17"/>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to="" calcmode="lin" valueType="num">
                                      <p:cBhvr>
                                        <p:cTn id="37" dur="1" fill="hold"/>
                                        <p:tgtEl>
                                          <p:spTgt spid="18"/>
                                        </p:tgtEl>
                                        <p:attrNameLst>
                                          <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 to="" calcmode="lin" valueType="num">
                                      <p:cBhvr>
                                        <p:cTn id="40" dur="1" fill="hold"/>
                                        <p:tgtEl>
                                          <p:spTgt spid="19"/>
                                        </p:tgtEl>
                                        <p:attrNameLst>
                                          <p:attrName/>
                                        </p:attrNameLst>
                                      </p:cBhvr>
                                    </p:anim>
                                  </p:childTnLst>
                                </p:cTn>
                              </p:par>
                              <p:par>
                                <p:cTn id="41" presetID="24"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to="" calcmode="lin" valueType="num">
                                      <p:cBhvr>
                                        <p:cTn id="43" dur="1" fill="hold"/>
                                        <p:tgtEl>
                                          <p:spTgt spid="20"/>
                                        </p:tgtEl>
                                        <p:attrNameLst>
                                          <p:attrName/>
                                        </p:attrNameLst>
                                      </p:cBhvr>
                                    </p:anim>
                                  </p:childTnLst>
                                </p:cTn>
                              </p:par>
                              <p:par>
                                <p:cTn id="44" presetID="24"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 to="" calcmode="lin" valueType="num">
                                      <p:cBhvr>
                                        <p:cTn id="46" dur="1" fill="hold"/>
                                        <p:tgtEl>
                                          <p:spTgt spid="21"/>
                                        </p:tgtEl>
                                        <p:attrNameLst>
                                          <p:attrName/>
                                        </p:attrNameLst>
                                      </p:cBhvr>
                                    </p:anim>
                                  </p:childTnLst>
                                </p:cTn>
                              </p:par>
                              <p:par>
                                <p:cTn id="47" presetID="24"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to="" calcmode="lin" valueType="num">
                                      <p:cBhvr>
                                        <p:cTn id="49" dur="1" fill="hold"/>
                                        <p:tgtEl>
                                          <p:spTgt spid="22"/>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 to="" calcmode="lin" valueType="num">
                                      <p:cBhvr>
                                        <p:cTn id="52" dur="1" fill="hold"/>
                                        <p:tgtEl>
                                          <p:spTgt spid="24"/>
                                        </p:tgtEl>
                                        <p:attrNameLst>
                                          <p:attrName/>
                                        </p:attrNameLst>
                                      </p:cBhvr>
                                    </p:anim>
                                  </p:childTnLst>
                                </p:cTn>
                              </p:par>
                              <p:par>
                                <p:cTn id="53" presetID="24"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to="" calcmode="lin" valueType="num">
                                      <p:cBhvr>
                                        <p:cTn id="55" dur="1" fill="hold"/>
                                        <p:tgtEl>
                                          <p:spTgt spid="25"/>
                                        </p:tgtEl>
                                        <p:attrNameLst>
                                          <p:attrName/>
                                        </p:attrNameLst>
                                      </p:cBhvr>
                                    </p:anim>
                                  </p:childTnLst>
                                </p:cTn>
                              </p:par>
                              <p:par>
                                <p:cTn id="56" presetID="24"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 to="" calcmode="lin" valueType="num">
                                      <p:cBhvr>
                                        <p:cTn id="58" dur="1" fill="hold"/>
                                        <p:tgtEl>
                                          <p:spTgt spid="26"/>
                                        </p:tgtEl>
                                        <p:attrNameLst>
                                          <p:attrName/>
                                        </p:attrNameLst>
                                      </p:cBhvr>
                                    </p:anim>
                                  </p:childTnLst>
                                </p:cTn>
                              </p:par>
                              <p:par>
                                <p:cTn id="59" presetID="24"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 to="" calcmode="lin" valueType="num">
                                      <p:cBhvr>
                                        <p:cTn id="61" dur="1" fill="hold"/>
                                        <p:tgtEl>
                                          <p:spTgt spid="27"/>
                                        </p:tgtEl>
                                        <p:attrNameLst>
                                          <p:attrName/>
                                        </p:attrNameLst>
                                      </p:cBhvr>
                                    </p:anim>
                                  </p:childTnLst>
                                </p:cTn>
                              </p:par>
                              <p:par>
                                <p:cTn id="62" presetID="24"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 to="" calcmode="lin" valueType="num">
                                      <p:cBhvr>
                                        <p:cTn id="64" dur="1" fill="hold"/>
                                        <p:tgtEl>
                                          <p:spTgt spid="28"/>
                                        </p:tgtEl>
                                        <p:attrNameLst>
                                          <p:attrName/>
                                        </p:attrNameLst>
                                      </p:cBhvr>
                                    </p:anim>
                                  </p:childTnLst>
                                </p:cTn>
                              </p:par>
                              <p:par>
                                <p:cTn id="65" presetID="24"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 to="" calcmode="lin" valueType="num">
                                      <p:cBhvr>
                                        <p:cTn id="67" dur="1" fill="hold"/>
                                        <p:tgtEl>
                                          <p:spTgt spid="29"/>
                                        </p:tgtEl>
                                        <p:attrNameLst>
                                          <p:attrName/>
                                        </p:attrNameLst>
                                      </p:cBhvr>
                                    </p:anim>
                                  </p:childTnLst>
                                </p:cTn>
                              </p:par>
                              <p:par>
                                <p:cTn id="68" presetID="24"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 to="" calcmode="lin" valueType="num">
                                      <p:cBhvr>
                                        <p:cTn id="70" dur="1" fill="hold"/>
                                        <p:tgtEl>
                                          <p:spTgt spid="30"/>
                                        </p:tgtEl>
                                        <p:attrNameLst>
                                          <p:attrName/>
                                        </p:attrNameLst>
                                      </p:cBhvr>
                                    </p:anim>
                                  </p:childTnLst>
                                </p:cTn>
                              </p:par>
                              <p:par>
                                <p:cTn id="71" presetID="24"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to="" calcmode="lin" valueType="num">
                                      <p:cBhvr>
                                        <p:cTn id="73" dur="1" fill="hold"/>
                                        <p:tgtEl>
                                          <p:spTgt spid="31"/>
                                        </p:tgtEl>
                                        <p:attrNameLst>
                                          <p:attrName/>
                                        </p:attrNameLst>
                                      </p:cBhvr>
                                    </p:anim>
                                  </p:childTnLst>
                                </p:cTn>
                              </p:par>
                              <p:par>
                                <p:cTn id="74" presetID="24"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 to="" calcmode="lin" valueType="num">
                                      <p:cBhvr>
                                        <p:cTn id="76" dur="1" fill="hold"/>
                                        <p:tgtEl>
                                          <p:spTgt spid="32"/>
                                        </p:tgtEl>
                                        <p:attrNameLst>
                                          <p:attrName/>
                                        </p:attrNameLst>
                                      </p:cBhvr>
                                    </p:anim>
                                  </p:childTnLst>
                                </p:cTn>
                              </p:par>
                              <p:par>
                                <p:cTn id="77" presetID="24"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 to="" calcmode="lin" valueType="num">
                                      <p:cBhvr>
                                        <p:cTn id="79" dur="1" fill="hold"/>
                                        <p:tgtEl>
                                          <p:spTgt spid="33"/>
                                        </p:tgtEl>
                                        <p:attrNameLst>
                                          <p:attrName/>
                                        </p:attrNameLst>
                                      </p:cBhvr>
                                    </p:anim>
                                  </p:childTnLst>
                                </p:cTn>
                              </p:par>
                              <p:par>
                                <p:cTn id="80" presetID="24"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 to="" calcmode="lin" valueType="num">
                                      <p:cBhvr>
                                        <p:cTn id="82" dur="1" fill="hold"/>
                                        <p:tgtEl>
                                          <p:spTgt spid="34"/>
                                        </p:tgtEl>
                                        <p:attrNameLst>
                                          <p:attrName/>
                                        </p:attrNameLst>
                                      </p:cBhvr>
                                    </p:anim>
                                  </p:childTnLst>
                                </p:cTn>
                              </p:par>
                              <p:par>
                                <p:cTn id="83" presetID="24"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 to="" calcmode="lin" valueType="num">
                                      <p:cBhvr>
                                        <p:cTn id="85" dur="1" fill="hold"/>
                                        <p:tgtEl>
                                          <p:spTgt spid="43"/>
                                        </p:tgtEl>
                                        <p:attrNameLst>
                                          <p:attrName/>
                                        </p:attrNameLst>
                                      </p:cBhvr>
                                    </p:anim>
                                  </p:childTnLst>
                                </p:cTn>
                              </p:par>
                              <p:par>
                                <p:cTn id="86" presetID="24" presetClass="entr" presetSubtype="0" fill="hold" nodeType="withEffect">
                                  <p:stCondLst>
                                    <p:cond delay="0"/>
                                  </p:stCondLst>
                                  <p:childTnLst>
                                    <p:set>
                                      <p:cBhvr>
                                        <p:cTn id="87" dur="1" fill="hold">
                                          <p:stCondLst>
                                            <p:cond delay="0"/>
                                          </p:stCondLst>
                                        </p:cTn>
                                        <p:tgtEl>
                                          <p:spTgt spid="59"/>
                                        </p:tgtEl>
                                        <p:attrNameLst>
                                          <p:attrName>style.visibility</p:attrName>
                                        </p:attrNameLst>
                                      </p:cBhvr>
                                      <p:to>
                                        <p:strVal val="visible"/>
                                      </p:to>
                                    </p:set>
                                    <p:anim to="" calcmode="lin" valueType="num">
                                      <p:cBhvr>
                                        <p:cTn id="88" dur="1" fill="hold"/>
                                        <p:tgtEl>
                                          <p:spTgt spid="5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2" grpId="0"/>
      <p:bldP spid="13" grpId="0"/>
      <p:bldP spid="27" grpId="0"/>
      <p:bldP spid="28" grpId="0"/>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57422" y="2643182"/>
            <a:ext cx="4294188"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Form Design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2844" y="1714488"/>
            <a:ext cx="8786874" cy="4940205"/>
          </a:xfrm>
          <a:prstGeom prst="rect">
            <a:avLst/>
          </a:prstGeom>
          <a:noFill/>
          <a:ln w="9525">
            <a:noFill/>
            <a:miter lim="800000"/>
            <a:headEnd/>
            <a:tailEnd/>
          </a:ln>
          <a:effectLst/>
        </p:spPr>
      </p:pic>
      <p:sp>
        <p:nvSpPr>
          <p:cNvPr id="3" name="Rectangle 2"/>
          <p:cNvSpPr/>
          <p:nvPr/>
        </p:nvSpPr>
        <p:spPr>
          <a:xfrm>
            <a:off x="2428860" y="357166"/>
            <a:ext cx="3948902"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Login form</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7051" y="428604"/>
            <a:ext cx="5859296"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Search</a:t>
            </a: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book</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61485"/>
            <a:ext cx="8551501" cy="480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7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5228" y="1619869"/>
            <a:ext cx="7272808" cy="3913059"/>
          </a:xfrm>
          <a:prstGeom prst="rect">
            <a:avLst/>
          </a:prstGeom>
          <a:noFill/>
        </p:spPr>
        <p:txBody>
          <a:bodyPr wrap="square" rtlCol="0">
            <a:spAutoFit/>
          </a:bodyPr>
          <a:lstStyle/>
          <a:p>
            <a:pPr>
              <a:lnSpc>
                <a:spcPct val="150000"/>
              </a:lnSpc>
            </a:pPr>
            <a:r>
              <a:rPr lang="en-US" dirty="0" smtClean="0"/>
              <a:t>	</a:t>
            </a:r>
            <a:r>
              <a:rPr lang="en-US" sz="2400" dirty="0" smtClean="0"/>
              <a:t>Library Management System is a Software Which can be used in any  Library to record all transactions like issue book, return book ,     add member, update member information, update book information etc. </a:t>
            </a:r>
          </a:p>
          <a:p>
            <a:pPr>
              <a:lnSpc>
                <a:spcPct val="150000"/>
              </a:lnSpc>
            </a:pPr>
            <a:r>
              <a:rPr lang="en-US" sz="2400" dirty="0"/>
              <a:t>	</a:t>
            </a:r>
            <a:r>
              <a:rPr lang="en-US" sz="2400" dirty="0" smtClean="0"/>
              <a:t>This software is developed using Visual Basic 6.0 as Front end Microsoft Access as back-end for storing database. </a:t>
            </a:r>
            <a:endParaRPr lang="en-US" sz="2400" dirty="0"/>
          </a:p>
        </p:txBody>
      </p:sp>
      <p:sp>
        <p:nvSpPr>
          <p:cNvPr id="3" name="Rectangle 2"/>
          <p:cNvSpPr/>
          <p:nvPr/>
        </p:nvSpPr>
        <p:spPr>
          <a:xfrm>
            <a:off x="2412721" y="332656"/>
            <a:ext cx="4217821" cy="923330"/>
          </a:xfrm>
          <a:prstGeom prst="rect">
            <a:avLst/>
          </a:prstGeom>
          <a:noFill/>
        </p:spPr>
        <p:txBody>
          <a:bodyPr wrap="none" lIns="91440" tIns="45720" rIns="91440" bIns="45720">
            <a:spAutoFit/>
          </a:bodyPr>
          <a:lstStyle/>
          <a:p>
            <a:pPr algn="ctr"/>
            <a:r>
              <a:rPr lang="en-US" sz="5400"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Introduction</a:t>
            </a:r>
            <a:endParaRPr lang="en-US" sz="54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9480" y="428604"/>
            <a:ext cx="4974439"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Issue</a:t>
            </a: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book</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82" y="1844824"/>
            <a:ext cx="8630901" cy="48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86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14282" y="1758178"/>
            <a:ext cx="8715436" cy="4885532"/>
          </a:xfrm>
          <a:prstGeom prst="rect">
            <a:avLst/>
          </a:prstGeom>
          <a:noFill/>
          <a:ln w="9525">
            <a:noFill/>
            <a:miter lim="800000"/>
            <a:headEnd/>
            <a:tailEnd/>
          </a:ln>
        </p:spPr>
      </p:pic>
      <p:sp>
        <p:nvSpPr>
          <p:cNvPr id="3" name="Rectangle 2"/>
          <p:cNvSpPr/>
          <p:nvPr/>
        </p:nvSpPr>
        <p:spPr>
          <a:xfrm>
            <a:off x="2500298" y="428604"/>
            <a:ext cx="4413388"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return book</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14282" y="1758178"/>
            <a:ext cx="8643998" cy="4885532"/>
          </a:xfrm>
          <a:prstGeom prst="rect">
            <a:avLst/>
          </a:prstGeom>
          <a:noFill/>
          <a:ln w="9525">
            <a:noFill/>
            <a:miter lim="800000"/>
            <a:headEnd/>
            <a:tailEnd/>
          </a:ln>
        </p:spPr>
      </p:pic>
      <p:sp>
        <p:nvSpPr>
          <p:cNvPr id="3" name="Rectangle 2"/>
          <p:cNvSpPr/>
          <p:nvPr/>
        </p:nvSpPr>
        <p:spPr>
          <a:xfrm>
            <a:off x="2500298" y="428604"/>
            <a:ext cx="3336171"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add book</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8668" y="428604"/>
            <a:ext cx="8084264" cy="769441"/>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4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Member Registration</a:t>
            </a:r>
            <a:endParaRPr lang="en-US" sz="4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3" name="Picture 2"/>
          <p:cNvPicPr/>
          <p:nvPr/>
        </p:nvPicPr>
        <p:blipFill>
          <a:blip r:embed="rId2"/>
          <a:srcRect/>
          <a:stretch>
            <a:fillRect/>
          </a:stretch>
        </p:blipFill>
        <p:spPr bwMode="auto">
          <a:xfrm>
            <a:off x="214282" y="1758178"/>
            <a:ext cx="8643998" cy="48855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0298" y="428604"/>
            <a:ext cx="4131259"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delete book</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3" name="Picture 2"/>
          <p:cNvPicPr/>
          <p:nvPr/>
        </p:nvPicPr>
        <p:blipFill>
          <a:blip r:embed="rId2"/>
          <a:srcRect/>
          <a:stretch>
            <a:fillRect/>
          </a:stretch>
        </p:blipFill>
        <p:spPr bwMode="auto">
          <a:xfrm>
            <a:off x="214282" y="1758178"/>
            <a:ext cx="8715436" cy="48855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090" y="463070"/>
            <a:ext cx="9211176" cy="769441"/>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4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Delete &amp; update member</a:t>
            </a:r>
            <a:endParaRPr lang="en-US" sz="4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3" name="Picture 2"/>
          <p:cNvPicPr/>
          <p:nvPr/>
        </p:nvPicPr>
        <p:blipFill>
          <a:blip r:embed="rId2"/>
          <a:srcRect/>
          <a:stretch>
            <a:fillRect/>
          </a:stretch>
        </p:blipFill>
        <p:spPr bwMode="auto">
          <a:xfrm>
            <a:off x="214282" y="1758178"/>
            <a:ext cx="8715436" cy="48855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0298" y="428604"/>
            <a:ext cx="4188711"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About form</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3" name="Picture 2"/>
          <p:cNvPicPr/>
          <p:nvPr/>
        </p:nvPicPr>
        <p:blipFill>
          <a:blip r:embed="rId2"/>
          <a:srcRect/>
          <a:stretch>
            <a:fillRect/>
          </a:stretch>
        </p:blipFill>
        <p:spPr bwMode="auto">
          <a:xfrm>
            <a:off x="214282" y="1758178"/>
            <a:ext cx="8643998" cy="481409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428603"/>
            <a:ext cx="8569974" cy="769441"/>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4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New user registration</a:t>
            </a:r>
            <a:endParaRPr lang="en-US" sz="4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3" name="Picture 2"/>
          <p:cNvPicPr/>
          <p:nvPr/>
        </p:nvPicPr>
        <p:blipFill>
          <a:blip r:embed="rId2"/>
          <a:stretch>
            <a:fillRect/>
          </a:stretch>
        </p:blipFill>
        <p:spPr>
          <a:xfrm>
            <a:off x="251520" y="1758314"/>
            <a:ext cx="8640960" cy="48390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0298" y="428604"/>
            <a:ext cx="4334520"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Book report</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44824"/>
            <a:ext cx="8604448" cy="483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480" y="571480"/>
            <a:ext cx="5297925"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Member report</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3" name="Picture 2"/>
          <p:cNvPicPr/>
          <p:nvPr/>
        </p:nvPicPr>
        <p:blipFill>
          <a:blip r:embed="rId2"/>
          <a:srcRect/>
          <a:stretch>
            <a:fillRect/>
          </a:stretch>
        </p:blipFill>
        <p:spPr bwMode="auto">
          <a:xfrm>
            <a:off x="285720" y="1758178"/>
            <a:ext cx="8643998" cy="48855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52955" y="500042"/>
            <a:ext cx="5333511" cy="830997"/>
          </a:xfrm>
          <a:prstGeom prst="rect">
            <a:avLst/>
          </a:prstGeom>
          <a:noFill/>
        </p:spPr>
        <p:txBody>
          <a:bodyPr wrap="none" lIns="91440" tIns="45720" rIns="91440" bIns="45720">
            <a:spAutoFit/>
          </a:bodyPr>
          <a:lstStyle/>
          <a:p>
            <a:pPr algn="ctr"/>
            <a:r>
              <a:rPr lang="en-IN" sz="48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Existing System</a:t>
            </a:r>
            <a:endParaRPr lang="en-IN" sz="48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2" name="Rectangle 1"/>
          <p:cNvSpPr/>
          <p:nvPr/>
        </p:nvSpPr>
        <p:spPr>
          <a:xfrm>
            <a:off x="683568" y="2132856"/>
            <a:ext cx="7704856" cy="2456442"/>
          </a:xfrm>
          <a:prstGeom prst="rect">
            <a:avLst/>
          </a:prstGeom>
        </p:spPr>
        <p:txBody>
          <a:bodyPr wrap="square">
            <a:spAutoFit/>
          </a:bodyPr>
          <a:lstStyle/>
          <a:p>
            <a:pPr>
              <a:lnSpc>
                <a:spcPct val="200000"/>
              </a:lnSpc>
            </a:pPr>
            <a:r>
              <a:rPr lang="en-US" sz="2000" i="1" dirty="0"/>
              <a:t>The existing system contains manual records. Records were stored on paper. Difficult to search student and book record. </a:t>
            </a:r>
            <a:endParaRPr lang="en-US" sz="2000" dirty="0"/>
          </a:p>
          <a:p>
            <a:pPr>
              <a:lnSpc>
                <a:spcPct val="200000"/>
              </a:lnSpc>
            </a:pPr>
            <a:r>
              <a:rPr lang="en-US" sz="2000" i="1" dirty="0" err="1"/>
              <a:t>Updation</a:t>
            </a:r>
            <a:r>
              <a:rPr lang="en-US" sz="2000" i="1" dirty="0"/>
              <a:t> and deletion of record is difficult regarding books students etc.</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290" y="285728"/>
            <a:ext cx="6556282"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Issued book report</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3" name="Picture 2"/>
          <p:cNvPicPr/>
          <p:nvPr/>
        </p:nvPicPr>
        <p:blipFill>
          <a:blip r:embed="rId2"/>
          <a:srcRect/>
          <a:stretch>
            <a:fillRect/>
          </a:stretch>
        </p:blipFill>
        <p:spPr bwMode="auto">
          <a:xfrm>
            <a:off x="214282" y="1758178"/>
            <a:ext cx="8643998" cy="48855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36375" y="285728"/>
            <a:ext cx="4798109"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advantages</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Rectangle 2"/>
          <p:cNvSpPr/>
          <p:nvPr/>
        </p:nvSpPr>
        <p:spPr>
          <a:xfrm>
            <a:off x="539552" y="1305342"/>
            <a:ext cx="8136904" cy="4662815"/>
          </a:xfrm>
          <a:prstGeom prst="rect">
            <a:avLst/>
          </a:prstGeom>
        </p:spPr>
        <p:txBody>
          <a:bodyPr wrap="square">
            <a:spAutoFit/>
          </a:bodyPr>
          <a:lstStyle/>
          <a:p>
            <a:pPr lvl="0">
              <a:lnSpc>
                <a:spcPct val="150000"/>
              </a:lnSpc>
            </a:pPr>
            <a:r>
              <a:rPr lang="en-US" b="1" i="1" dirty="0">
                <a:solidFill>
                  <a:srgbClr val="0070C0"/>
                </a:solidFill>
              </a:rPr>
              <a:t>User friendly</a:t>
            </a:r>
            <a:r>
              <a:rPr lang="en-US" i="1" dirty="0">
                <a:solidFill>
                  <a:srgbClr val="0070C0"/>
                </a:solidFill>
              </a:rPr>
              <a:t>:</a:t>
            </a:r>
            <a:endParaRPr lang="en-US" dirty="0">
              <a:solidFill>
                <a:srgbClr val="0070C0"/>
              </a:solidFill>
            </a:endParaRPr>
          </a:p>
          <a:p>
            <a:pPr>
              <a:lnSpc>
                <a:spcPct val="150000"/>
              </a:lnSpc>
            </a:pPr>
            <a:r>
              <a:rPr lang="en-US" i="1" dirty="0">
                <a:solidFill>
                  <a:srgbClr val="0070C0"/>
                </a:solidFill>
              </a:rPr>
              <a:t>The system got much simplified screen which makes the system facts enhance quick and accurate data.</a:t>
            </a:r>
            <a:endParaRPr lang="en-US" dirty="0">
              <a:solidFill>
                <a:srgbClr val="0070C0"/>
              </a:solidFill>
            </a:endParaRPr>
          </a:p>
          <a:p>
            <a:pPr>
              <a:lnSpc>
                <a:spcPct val="150000"/>
              </a:lnSpc>
            </a:pPr>
            <a:r>
              <a:rPr lang="en-US" i="1" dirty="0">
                <a:solidFill>
                  <a:srgbClr val="0070C0"/>
                </a:solidFill>
              </a:rPr>
              <a:t> </a:t>
            </a:r>
            <a:endParaRPr lang="en-US" dirty="0">
              <a:solidFill>
                <a:srgbClr val="0070C0"/>
              </a:solidFill>
            </a:endParaRPr>
          </a:p>
          <a:p>
            <a:pPr lvl="0">
              <a:lnSpc>
                <a:spcPct val="150000"/>
              </a:lnSpc>
            </a:pPr>
            <a:r>
              <a:rPr lang="en-US" b="1" i="1" dirty="0">
                <a:solidFill>
                  <a:srgbClr val="0070C0"/>
                </a:solidFill>
              </a:rPr>
              <a:t>Validation check:</a:t>
            </a:r>
            <a:endParaRPr lang="en-US" dirty="0">
              <a:solidFill>
                <a:srgbClr val="0070C0"/>
              </a:solidFill>
            </a:endParaRPr>
          </a:p>
          <a:p>
            <a:pPr>
              <a:lnSpc>
                <a:spcPct val="150000"/>
              </a:lnSpc>
            </a:pPr>
            <a:r>
              <a:rPr lang="en-US" i="1" dirty="0">
                <a:solidFill>
                  <a:srgbClr val="0070C0"/>
                </a:solidFill>
              </a:rPr>
              <a:t>The system has various validation check and it also gives </a:t>
            </a:r>
            <a:endParaRPr lang="en-US" dirty="0">
              <a:solidFill>
                <a:srgbClr val="0070C0"/>
              </a:solidFill>
            </a:endParaRPr>
          </a:p>
          <a:p>
            <a:pPr>
              <a:lnSpc>
                <a:spcPct val="150000"/>
              </a:lnSpc>
            </a:pPr>
            <a:r>
              <a:rPr lang="en-US" i="1" dirty="0">
                <a:solidFill>
                  <a:srgbClr val="0070C0"/>
                </a:solidFill>
              </a:rPr>
              <a:t>Appropriate error message and necessary help.</a:t>
            </a:r>
            <a:endParaRPr lang="en-US" dirty="0">
              <a:solidFill>
                <a:srgbClr val="0070C0"/>
              </a:solidFill>
            </a:endParaRPr>
          </a:p>
          <a:p>
            <a:pPr>
              <a:lnSpc>
                <a:spcPct val="150000"/>
              </a:lnSpc>
            </a:pPr>
            <a:r>
              <a:rPr lang="en-US" i="1" dirty="0">
                <a:solidFill>
                  <a:srgbClr val="0070C0"/>
                </a:solidFill>
              </a:rPr>
              <a:t> </a:t>
            </a:r>
            <a:endParaRPr lang="en-US" dirty="0">
              <a:solidFill>
                <a:srgbClr val="0070C0"/>
              </a:solidFill>
            </a:endParaRPr>
          </a:p>
          <a:p>
            <a:pPr lvl="0">
              <a:lnSpc>
                <a:spcPct val="150000"/>
              </a:lnSpc>
            </a:pPr>
            <a:r>
              <a:rPr lang="en-US" b="1" i="1" dirty="0">
                <a:solidFill>
                  <a:srgbClr val="0070C0"/>
                </a:solidFill>
              </a:rPr>
              <a:t>Report generation:</a:t>
            </a:r>
            <a:endParaRPr lang="en-US" dirty="0">
              <a:solidFill>
                <a:srgbClr val="0070C0"/>
              </a:solidFill>
            </a:endParaRPr>
          </a:p>
          <a:p>
            <a:pPr>
              <a:lnSpc>
                <a:spcPct val="150000"/>
              </a:lnSpc>
            </a:pPr>
            <a:r>
              <a:rPr lang="en-US" i="1" dirty="0">
                <a:solidFill>
                  <a:srgbClr val="0070C0"/>
                </a:solidFill>
              </a:rPr>
              <a:t>The system can generate various reports giving </a:t>
            </a:r>
            <a:r>
              <a:rPr lang="en-US" i="1" dirty="0" smtClean="0">
                <a:solidFill>
                  <a:srgbClr val="0070C0"/>
                </a:solidFill>
              </a:rPr>
              <a:t>book </a:t>
            </a:r>
            <a:r>
              <a:rPr lang="en-US" i="1" smtClean="0">
                <a:solidFill>
                  <a:srgbClr val="0070C0"/>
                </a:solidFill>
              </a:rPr>
              <a:t>&amp; member</a:t>
            </a:r>
            <a:r>
              <a:rPr lang="en-US" i="1" smtClean="0">
                <a:solidFill>
                  <a:srgbClr val="0070C0"/>
                </a:solidFill>
              </a:rPr>
              <a:t> </a:t>
            </a:r>
            <a:r>
              <a:rPr lang="en-US" i="1" dirty="0">
                <a:solidFill>
                  <a:srgbClr val="0070C0"/>
                </a:solidFill>
              </a:rPr>
              <a:t>details.</a:t>
            </a:r>
            <a:endParaRPr lang="en-US" dirty="0">
              <a:solidFill>
                <a:srgbClr val="0070C0"/>
              </a:solidFill>
            </a:endParaRPr>
          </a:p>
          <a:p>
            <a:pPr>
              <a:lnSpc>
                <a:spcPct val="150000"/>
              </a:lnSpc>
            </a:pPr>
            <a:r>
              <a:rPr lang="en-US" i="1" dirty="0">
                <a:solidFill>
                  <a:srgbClr val="0070C0"/>
                </a:solidFill>
              </a:rPr>
              <a:t> </a:t>
            </a:r>
            <a:endParaRPr lang="en-US" dirty="0">
              <a:solidFill>
                <a:srgbClr val="0070C0"/>
              </a:solidFill>
            </a:endParaRPr>
          </a:p>
        </p:txBody>
      </p:sp>
    </p:spTree>
    <p:extLst>
      <p:ext uri="{BB962C8B-B14F-4D97-AF65-F5344CB8AC3E}">
        <p14:creationId xmlns:p14="http://schemas.microsoft.com/office/powerpoint/2010/main" val="379370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3696" y="285728"/>
            <a:ext cx="4243470"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limitations</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Rectangle 2"/>
          <p:cNvSpPr/>
          <p:nvPr/>
        </p:nvSpPr>
        <p:spPr>
          <a:xfrm>
            <a:off x="819007" y="1669450"/>
            <a:ext cx="7632848" cy="369332"/>
          </a:xfrm>
          <a:prstGeom prst="rect">
            <a:avLst/>
          </a:prstGeom>
        </p:spPr>
        <p:txBody>
          <a:bodyPr wrap="square">
            <a:spAutoFit/>
          </a:bodyPr>
          <a:lstStyle/>
          <a:p>
            <a:pPr lvl="0"/>
            <a:r>
              <a:rPr lang="en-US" dirty="0" smtClean="0"/>
              <a:t>1. This </a:t>
            </a:r>
            <a:r>
              <a:rPr lang="en-US" dirty="0"/>
              <a:t>project is not online</a:t>
            </a:r>
          </a:p>
        </p:txBody>
      </p:sp>
    </p:spTree>
    <p:extLst>
      <p:ext uri="{BB962C8B-B14F-4D97-AF65-F5344CB8AC3E}">
        <p14:creationId xmlns:p14="http://schemas.microsoft.com/office/powerpoint/2010/main" val="110003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33225" y="285728"/>
            <a:ext cx="5604419"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enhancements</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4" name="Rectangle 3"/>
          <p:cNvSpPr/>
          <p:nvPr/>
        </p:nvSpPr>
        <p:spPr>
          <a:xfrm>
            <a:off x="539552" y="1582341"/>
            <a:ext cx="7992888" cy="3970318"/>
          </a:xfrm>
          <a:prstGeom prst="rect">
            <a:avLst/>
          </a:prstGeom>
        </p:spPr>
        <p:txBody>
          <a:bodyPr wrap="square">
            <a:spAutoFit/>
          </a:bodyPr>
          <a:lstStyle/>
          <a:p>
            <a:pPr>
              <a:lnSpc>
                <a:spcPct val="200000"/>
              </a:lnSpc>
            </a:pPr>
            <a:r>
              <a:rPr lang="en-US" i="1" dirty="0" smtClean="0"/>
              <a:t>	</a:t>
            </a:r>
            <a:r>
              <a:rPr lang="en-US" i="1" dirty="0" smtClean="0">
                <a:solidFill>
                  <a:schemeClr val="accent2">
                    <a:lumMod val="75000"/>
                  </a:schemeClr>
                </a:solidFill>
              </a:rPr>
              <a:t>Although </a:t>
            </a:r>
            <a:r>
              <a:rPr lang="en-US" i="1" dirty="0">
                <a:solidFill>
                  <a:schemeClr val="accent2">
                    <a:lumMod val="75000"/>
                  </a:schemeClr>
                </a:solidFill>
              </a:rPr>
              <a:t>there are no more drawbacks of this system following are the possible enhancement of this system.</a:t>
            </a:r>
          </a:p>
          <a:p>
            <a:pPr marL="285750" indent="-285750">
              <a:lnSpc>
                <a:spcPct val="200000"/>
              </a:lnSpc>
              <a:buFont typeface="Wingdings" pitchFamily="2" charset="2"/>
              <a:buChar char="Ø"/>
            </a:pPr>
            <a:r>
              <a:rPr lang="en-US" i="1" dirty="0">
                <a:solidFill>
                  <a:srgbClr val="0070C0"/>
                </a:solidFill>
              </a:rPr>
              <a:t>Enabling this system for multi-user environment and networking, so that multiple administrators can handle system from multiple places.</a:t>
            </a:r>
            <a:endParaRPr lang="en-US" dirty="0">
              <a:solidFill>
                <a:srgbClr val="0070C0"/>
              </a:solidFill>
            </a:endParaRPr>
          </a:p>
          <a:p>
            <a:pPr marL="285750" indent="-285750">
              <a:lnSpc>
                <a:spcPct val="200000"/>
              </a:lnSpc>
              <a:buFont typeface="Wingdings" pitchFamily="2" charset="2"/>
              <a:buChar char="Ø"/>
            </a:pPr>
            <a:r>
              <a:rPr lang="en-US" i="1" dirty="0">
                <a:solidFill>
                  <a:srgbClr val="0070C0"/>
                </a:solidFill>
              </a:rPr>
              <a:t>Instead of using access as back end, Oracle or SQL Server is proposed back end so that manipulation of large data becomes easy and efficient due to RDBMS.</a:t>
            </a:r>
            <a:endParaRPr lang="en-US" dirty="0">
              <a:solidFill>
                <a:srgbClr val="0070C0"/>
              </a:solidFill>
            </a:endParaRPr>
          </a:p>
        </p:txBody>
      </p:sp>
    </p:spTree>
    <p:extLst>
      <p:ext uri="{BB962C8B-B14F-4D97-AF65-F5344CB8AC3E}">
        <p14:creationId xmlns:p14="http://schemas.microsoft.com/office/powerpoint/2010/main" val="155998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6413" y="285728"/>
            <a:ext cx="4758034"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conclusion</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Rectangle 2"/>
          <p:cNvSpPr/>
          <p:nvPr/>
        </p:nvSpPr>
        <p:spPr>
          <a:xfrm>
            <a:off x="755576" y="1582341"/>
            <a:ext cx="7776864" cy="4524315"/>
          </a:xfrm>
          <a:prstGeom prst="rect">
            <a:avLst/>
          </a:prstGeom>
        </p:spPr>
        <p:txBody>
          <a:bodyPr wrap="square">
            <a:spAutoFit/>
          </a:bodyPr>
          <a:lstStyle/>
          <a:p>
            <a:pPr>
              <a:lnSpc>
                <a:spcPct val="200000"/>
              </a:lnSpc>
            </a:pPr>
            <a:r>
              <a:rPr lang="en-US" i="1" dirty="0" smtClean="0"/>
              <a:t>	</a:t>
            </a:r>
            <a:r>
              <a:rPr lang="en-US" i="1" dirty="0" smtClean="0">
                <a:solidFill>
                  <a:srgbClr val="0070C0"/>
                </a:solidFill>
              </a:rPr>
              <a:t>Working </a:t>
            </a:r>
            <a:r>
              <a:rPr lang="en-US" i="1" dirty="0">
                <a:solidFill>
                  <a:srgbClr val="0070C0"/>
                </a:solidFill>
              </a:rPr>
              <a:t>on this project was a good experience. Working together in a team helped to communicate better. We understood the part of designing &amp; planning as a part of software development.</a:t>
            </a:r>
            <a:endParaRPr lang="en-US" dirty="0">
              <a:solidFill>
                <a:srgbClr val="0070C0"/>
              </a:solidFill>
            </a:endParaRPr>
          </a:p>
          <a:p>
            <a:pPr>
              <a:lnSpc>
                <a:spcPct val="200000"/>
              </a:lnSpc>
            </a:pPr>
            <a:r>
              <a:rPr lang="en-US" i="1" dirty="0">
                <a:solidFill>
                  <a:srgbClr val="0070C0"/>
                </a:solidFill>
              </a:rPr>
              <a:t> </a:t>
            </a:r>
            <a:endParaRPr lang="en-US" dirty="0">
              <a:solidFill>
                <a:srgbClr val="0070C0"/>
              </a:solidFill>
            </a:endParaRPr>
          </a:p>
          <a:p>
            <a:pPr>
              <a:lnSpc>
                <a:spcPct val="200000"/>
              </a:lnSpc>
            </a:pPr>
            <a:r>
              <a:rPr lang="en-US" i="1" dirty="0" smtClean="0">
                <a:solidFill>
                  <a:srgbClr val="0070C0"/>
                </a:solidFill>
              </a:rPr>
              <a:t>	With </a:t>
            </a:r>
            <a:r>
              <a:rPr lang="en-US" i="1" dirty="0">
                <a:solidFill>
                  <a:srgbClr val="0070C0"/>
                </a:solidFill>
              </a:rPr>
              <a:t>this we come to the end of our project documentation. Hope it would serve all the requirements needed to understand the system. Hope to get your feedback for further improvements.</a:t>
            </a:r>
            <a:endParaRPr lang="en-US" dirty="0">
              <a:solidFill>
                <a:srgbClr val="0070C0"/>
              </a:solidFill>
            </a:endParaRPr>
          </a:p>
        </p:txBody>
      </p:sp>
    </p:spTree>
    <p:extLst>
      <p:ext uri="{BB962C8B-B14F-4D97-AF65-F5344CB8AC3E}">
        <p14:creationId xmlns:p14="http://schemas.microsoft.com/office/powerpoint/2010/main" val="328901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3"/>
                                        </p:tgtEl>
                                        <p:attrNameLst>
                                          <p:attrName>r</p:attrName>
                                        </p:attrNameLst>
                                      </p:cBhvr>
                                    </p:animRot>
                                    <p:animRot by="-240000">
                                      <p:cBhvr>
                                        <p:cTn id="13" dur="200" fill="hold">
                                          <p:stCondLst>
                                            <p:cond delay="200"/>
                                          </p:stCondLst>
                                        </p:cTn>
                                        <p:tgtEl>
                                          <p:spTgt spid="3"/>
                                        </p:tgtEl>
                                        <p:attrNameLst>
                                          <p:attrName>r</p:attrName>
                                        </p:attrNameLst>
                                      </p:cBhvr>
                                    </p:animRot>
                                    <p:animRot by="240000">
                                      <p:cBhvr>
                                        <p:cTn id="14" dur="200" fill="hold">
                                          <p:stCondLst>
                                            <p:cond delay="400"/>
                                          </p:stCondLst>
                                        </p:cTn>
                                        <p:tgtEl>
                                          <p:spTgt spid="3"/>
                                        </p:tgtEl>
                                        <p:attrNameLst>
                                          <p:attrName>r</p:attrName>
                                        </p:attrNameLst>
                                      </p:cBhvr>
                                    </p:animRot>
                                    <p:animRot by="-240000">
                                      <p:cBhvr>
                                        <p:cTn id="15" dur="200" fill="hold">
                                          <p:stCondLst>
                                            <p:cond delay="600"/>
                                          </p:stCondLst>
                                        </p:cTn>
                                        <p:tgtEl>
                                          <p:spTgt spid="3"/>
                                        </p:tgtEl>
                                        <p:attrNameLst>
                                          <p:attrName>r</p:attrName>
                                        </p:attrNameLst>
                                      </p:cBhvr>
                                    </p:animRot>
                                    <p:animRot by="120000">
                                      <p:cBhvr>
                                        <p:cTn id="1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0541" y="285728"/>
            <a:ext cx="5049780"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BIBLIOgraphy</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4" name="Rectangle 3"/>
          <p:cNvSpPr/>
          <p:nvPr/>
        </p:nvSpPr>
        <p:spPr>
          <a:xfrm>
            <a:off x="611560" y="1859340"/>
            <a:ext cx="7488832" cy="3139321"/>
          </a:xfrm>
          <a:prstGeom prst="rect">
            <a:avLst/>
          </a:prstGeom>
        </p:spPr>
        <p:txBody>
          <a:bodyPr wrap="square">
            <a:spAutoFit/>
          </a:bodyPr>
          <a:lstStyle/>
          <a:p>
            <a:pPr>
              <a:lnSpc>
                <a:spcPct val="150000"/>
              </a:lnSpc>
            </a:pPr>
            <a:r>
              <a:rPr lang="en-US" b="1" dirty="0">
                <a:solidFill>
                  <a:srgbClr val="0070C0"/>
                </a:solidFill>
              </a:rPr>
              <a:t> </a:t>
            </a:r>
            <a:endParaRPr lang="en-US" dirty="0">
              <a:solidFill>
                <a:srgbClr val="0070C0"/>
              </a:solidFill>
            </a:endParaRPr>
          </a:p>
          <a:p>
            <a:pPr marL="457200" indent="-457200">
              <a:lnSpc>
                <a:spcPct val="150000"/>
              </a:lnSpc>
              <a:buFont typeface="+mj-lt"/>
              <a:buAutoNum type="arabicPeriod"/>
            </a:pPr>
            <a:r>
              <a:rPr lang="en-US" sz="2400" dirty="0">
                <a:solidFill>
                  <a:srgbClr val="0070C0"/>
                </a:solidFill>
              </a:rPr>
              <a:t>Advanced Visual Basics 6.0</a:t>
            </a:r>
          </a:p>
          <a:p>
            <a:pPr marL="457200" lvl="0" indent="-457200">
              <a:lnSpc>
                <a:spcPct val="150000"/>
              </a:lnSpc>
              <a:buFont typeface="+mj-lt"/>
              <a:buAutoNum type="arabicPeriod"/>
            </a:pPr>
            <a:r>
              <a:rPr lang="en-US" sz="2400" dirty="0">
                <a:solidFill>
                  <a:srgbClr val="0070C0"/>
                </a:solidFill>
              </a:rPr>
              <a:t>Visual Basics Black Book.</a:t>
            </a:r>
          </a:p>
          <a:p>
            <a:pPr marL="457200" lvl="0" indent="-457200">
              <a:lnSpc>
                <a:spcPct val="150000"/>
              </a:lnSpc>
              <a:buFont typeface="+mj-lt"/>
              <a:buAutoNum type="arabicPeriod"/>
            </a:pPr>
            <a:r>
              <a:rPr lang="en-US" sz="2400" dirty="0">
                <a:solidFill>
                  <a:srgbClr val="0070C0"/>
                </a:solidFill>
              </a:rPr>
              <a:t>Same Teach Yourself Visual Basic 6.0 in 21 Days.</a:t>
            </a:r>
          </a:p>
          <a:p>
            <a:pPr>
              <a:lnSpc>
                <a:spcPct val="150000"/>
              </a:lnSpc>
            </a:pPr>
            <a:r>
              <a:rPr lang="en-US" dirty="0">
                <a:solidFill>
                  <a:srgbClr val="0070C0"/>
                </a:solidFill>
              </a:rPr>
              <a:t> </a:t>
            </a:r>
          </a:p>
        </p:txBody>
      </p:sp>
      <p:sp>
        <p:nvSpPr>
          <p:cNvPr id="5" name="Rectangle 4"/>
          <p:cNvSpPr/>
          <p:nvPr/>
        </p:nvSpPr>
        <p:spPr>
          <a:xfrm>
            <a:off x="611560" y="4653136"/>
            <a:ext cx="4572000" cy="1754326"/>
          </a:xfrm>
          <a:prstGeom prst="rect">
            <a:avLst/>
          </a:prstGeom>
        </p:spPr>
        <p:txBody>
          <a:bodyPr>
            <a:spAutoFit/>
          </a:bodyPr>
          <a:lstStyle/>
          <a:p>
            <a:pPr>
              <a:lnSpc>
                <a:spcPct val="150000"/>
              </a:lnSpc>
            </a:pPr>
            <a:r>
              <a:rPr lang="en-US" dirty="0" smtClean="0"/>
              <a:t>Websites</a:t>
            </a:r>
          </a:p>
          <a:p>
            <a:pPr lvl="0">
              <a:lnSpc>
                <a:spcPct val="150000"/>
              </a:lnSpc>
            </a:pPr>
            <a:r>
              <a:rPr lang="en-US" u="sng" dirty="0" smtClean="0">
                <a:solidFill>
                  <a:srgbClr val="C00000"/>
                </a:solidFill>
                <a:hlinkClick r:id="rId2"/>
              </a:rPr>
              <a:t>www.google.co.in</a:t>
            </a:r>
            <a:endParaRPr lang="en-US" dirty="0" smtClean="0">
              <a:solidFill>
                <a:srgbClr val="C00000"/>
              </a:solidFill>
            </a:endParaRPr>
          </a:p>
          <a:p>
            <a:pPr lvl="0">
              <a:lnSpc>
                <a:spcPct val="150000"/>
              </a:lnSpc>
            </a:pPr>
            <a:r>
              <a:rPr lang="en-US" u="sng" dirty="0" smtClean="0">
                <a:solidFill>
                  <a:srgbClr val="C00000"/>
                </a:solidFill>
                <a:hlinkClick r:id="rId3"/>
              </a:rPr>
              <a:t>www.tutorialspoint.com</a:t>
            </a:r>
            <a:endParaRPr lang="en-US" dirty="0" smtClean="0">
              <a:solidFill>
                <a:srgbClr val="C00000"/>
              </a:solidFill>
            </a:endParaRPr>
          </a:p>
          <a:p>
            <a:pPr lvl="0">
              <a:lnSpc>
                <a:spcPct val="150000"/>
              </a:lnSpc>
            </a:pPr>
            <a:r>
              <a:rPr lang="en-US" u="sng" dirty="0" smtClean="0">
                <a:solidFill>
                  <a:srgbClr val="C00000"/>
                </a:solidFill>
                <a:hlinkClick r:id="rId4" action="ppaction://hlinkfile"/>
              </a:rPr>
              <a:t>www.shriwebworld.in</a:t>
            </a:r>
            <a:endParaRPr lang="en-US" dirty="0">
              <a:solidFill>
                <a:srgbClr val="C00000"/>
              </a:solidFill>
            </a:endParaRPr>
          </a:p>
        </p:txBody>
      </p:sp>
    </p:spTree>
    <p:extLst>
      <p:ext uri="{BB962C8B-B14F-4D97-AF65-F5344CB8AC3E}">
        <p14:creationId xmlns:p14="http://schemas.microsoft.com/office/powerpoint/2010/main" val="185560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80">
                                          <p:stCondLst>
                                            <p:cond delay="0"/>
                                          </p:stCondLst>
                                        </p:cTn>
                                        <p:tgtEl>
                                          <p:spTgt spid="5"/>
                                        </p:tgtEl>
                                      </p:cBhvr>
                                    </p:animEffect>
                                    <p:anim calcmode="lin" valueType="num">
                                      <p:cBhvr>
                                        <p:cTn id="4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gtEl>
                                      </p:cBhvr>
                                      <p:to x="100000" y="60000"/>
                                    </p:animScale>
                                    <p:animScale>
                                      <p:cBhvr>
                                        <p:cTn id="46" dur="166" decel="50000">
                                          <p:stCondLst>
                                            <p:cond delay="676"/>
                                          </p:stCondLst>
                                        </p:cTn>
                                        <p:tgtEl>
                                          <p:spTgt spid="5"/>
                                        </p:tgtEl>
                                      </p:cBhvr>
                                      <p:to x="100000" y="100000"/>
                                    </p:animScale>
                                    <p:animScale>
                                      <p:cBhvr>
                                        <p:cTn id="47" dur="26">
                                          <p:stCondLst>
                                            <p:cond delay="1312"/>
                                          </p:stCondLst>
                                        </p:cTn>
                                        <p:tgtEl>
                                          <p:spTgt spid="5"/>
                                        </p:tgtEl>
                                      </p:cBhvr>
                                      <p:to x="100000" y="80000"/>
                                    </p:animScale>
                                    <p:animScale>
                                      <p:cBhvr>
                                        <p:cTn id="48" dur="166" decel="50000">
                                          <p:stCondLst>
                                            <p:cond delay="1338"/>
                                          </p:stCondLst>
                                        </p:cTn>
                                        <p:tgtEl>
                                          <p:spTgt spid="5"/>
                                        </p:tgtEl>
                                      </p:cBhvr>
                                      <p:to x="100000" y="100000"/>
                                    </p:animScale>
                                    <p:animScale>
                                      <p:cBhvr>
                                        <p:cTn id="49" dur="26">
                                          <p:stCondLst>
                                            <p:cond delay="1642"/>
                                          </p:stCondLst>
                                        </p:cTn>
                                        <p:tgtEl>
                                          <p:spTgt spid="5"/>
                                        </p:tgtEl>
                                      </p:cBhvr>
                                      <p:to x="100000" y="90000"/>
                                    </p:animScale>
                                    <p:animScale>
                                      <p:cBhvr>
                                        <p:cTn id="50" dur="166" decel="50000">
                                          <p:stCondLst>
                                            <p:cond delay="1668"/>
                                          </p:stCondLst>
                                        </p:cTn>
                                        <p:tgtEl>
                                          <p:spTgt spid="5"/>
                                        </p:tgtEl>
                                      </p:cBhvr>
                                      <p:to x="100000" y="100000"/>
                                    </p:animScale>
                                    <p:animScale>
                                      <p:cBhvr>
                                        <p:cTn id="51" dur="26">
                                          <p:stCondLst>
                                            <p:cond delay="1808"/>
                                          </p:stCondLst>
                                        </p:cTn>
                                        <p:tgtEl>
                                          <p:spTgt spid="5"/>
                                        </p:tgtEl>
                                      </p:cBhvr>
                                      <p:to x="100000" y="95000"/>
                                    </p:animScale>
                                    <p:animScale>
                                      <p:cBhvr>
                                        <p:cTn id="52"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71670" y="1500174"/>
            <a:ext cx="4394216"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Presented By</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7" name="Rectangle 6"/>
          <p:cNvSpPr/>
          <p:nvPr/>
        </p:nvSpPr>
        <p:spPr>
          <a:xfrm>
            <a:off x="179512" y="3571876"/>
            <a:ext cx="8549135" cy="156966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Kishor </a:t>
            </a:r>
            <a:r>
              <a:rPr lang="en-US" sz="4800" b="1" cap="none" spc="0" dirty="0" err="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Jedhe</a:t>
            </a:r>
            <a:r>
              <a:rPr lang="en-US" sz="48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t>
            </a:r>
            <a:r>
              <a:rPr lang="en-US" sz="48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&amp;</a:t>
            </a:r>
          </a:p>
          <a:p>
            <a:pPr algn="ctr"/>
            <a:r>
              <a:rPr lang="en-US" sz="48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Dnyaneshwar Naiknavare</a:t>
            </a:r>
            <a:endParaRPr lang="en-IN" sz="48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par>
                                <p:cTn id="8" presetID="3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fltVal val="0"/>
                                          </p:val>
                                        </p:tav>
                                        <p:tav tm="100000">
                                          <p:val>
                                            <p:strVal val="#ppt_w"/>
                                          </p:val>
                                        </p:tav>
                                      </p:tavLst>
                                    </p:anim>
                                    <p:anim calcmode="lin" valueType="num">
                                      <p:cBhvr>
                                        <p:cTn id="11" dur="1000" fill="hold"/>
                                        <p:tgtEl>
                                          <p:spTgt spid="7"/>
                                        </p:tgtEl>
                                        <p:attrNameLst>
                                          <p:attrName>ppt_h</p:attrName>
                                        </p:attrNameLst>
                                      </p:cBhvr>
                                      <p:tavLst>
                                        <p:tav tm="0">
                                          <p:val>
                                            <p:fltVal val="0"/>
                                          </p:val>
                                        </p:tav>
                                        <p:tav tm="100000">
                                          <p:val>
                                            <p:strVal val="#ppt_h"/>
                                          </p:val>
                                        </p:tav>
                                      </p:tavLst>
                                    </p:anim>
                                    <p:anim calcmode="lin" valueType="num">
                                      <p:cBhvr>
                                        <p:cTn id="12" dur="1000" fill="hold"/>
                                        <p:tgtEl>
                                          <p:spTgt spid="7"/>
                                        </p:tgtEl>
                                        <p:attrNameLst>
                                          <p:attrName>style.rotation</p:attrName>
                                        </p:attrNameLst>
                                      </p:cBhvr>
                                      <p:tavLst>
                                        <p:tav tm="0">
                                          <p:val>
                                            <p:fltVal val="90"/>
                                          </p:val>
                                        </p:tav>
                                        <p:tav tm="100000">
                                          <p:val>
                                            <p:fltVal val="0"/>
                                          </p:val>
                                        </p:tav>
                                      </p:tavLst>
                                    </p:anim>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285728"/>
            <a:ext cx="642942" cy="6357982"/>
          </a:xfrm>
          <a:prstGeom prst="rect">
            <a:avLst/>
          </a:prstGeom>
          <a:gradFill flip="none" rotWithShape="1">
            <a:gsLst>
              <a:gs pos="0">
                <a:srgbClr val="825600">
                  <a:alpha val="60000"/>
                </a:srgbClr>
              </a:gs>
              <a:gs pos="100000">
                <a:srgbClr val="FFA800"/>
              </a:gs>
            </a:gsLst>
            <a:lin ang="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p:cNvSpPr/>
          <p:nvPr/>
        </p:nvSpPr>
        <p:spPr>
          <a:xfrm>
            <a:off x="8501058" y="255611"/>
            <a:ext cx="642942" cy="6357982"/>
          </a:xfrm>
          <a:prstGeom prst="rect">
            <a:avLst/>
          </a:prstGeom>
          <a:gradFill flip="none" rotWithShape="1">
            <a:gsLst>
              <a:gs pos="0">
                <a:srgbClr val="825600">
                  <a:alpha val="60000"/>
                </a:srgbClr>
              </a:gs>
              <a:gs pos="100000">
                <a:srgbClr val="FFA800"/>
              </a:gs>
            </a:gsLst>
            <a:lin ang="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OffAxis2Top"/>
              <a:lightRig rig="threePt" dir="t"/>
            </a:scene3d>
          </a:bodyPr>
          <a:lstStyle/>
          <a:p>
            <a:pPr algn="ctr"/>
            <a:endParaRPr lang="en-IN" dirty="0"/>
          </a:p>
        </p:txBody>
      </p:sp>
      <p:sp>
        <p:nvSpPr>
          <p:cNvPr id="2" name="Rectangle 1"/>
          <p:cNvSpPr/>
          <p:nvPr/>
        </p:nvSpPr>
        <p:spPr>
          <a:xfrm>
            <a:off x="2619609" y="2541389"/>
            <a:ext cx="3904787" cy="923330"/>
          </a:xfrm>
          <a:prstGeom prst="rect">
            <a:avLst/>
          </a:prstGeom>
          <a:noFill/>
        </p:spPr>
        <p:txBody>
          <a:bodyPr wrap="none" lIns="91440" tIns="45720" rIns="91440" bIns="45720">
            <a:spAutoFit/>
          </a:bodyPr>
          <a:lstStyle/>
          <a:p>
            <a:pPr algn="ctr"/>
            <a:r>
              <a:rPr lang="en-US" sz="5400" b="0" cap="none" spc="0" dirty="0" smtClean="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rPr>
              <a:t>Thank You !!!</a:t>
            </a:r>
            <a:endParaRPr lang="en-US" sz="5400" b="0" cap="none" spc="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656687" y="1484784"/>
            <a:ext cx="7924800" cy="4695910"/>
          </a:xfrm>
          <a:prstGeom prst="rect">
            <a:avLst/>
          </a:prstGeom>
        </p:spPr>
        <p:txBody>
          <a:bodyPr>
            <a:noAutofit/>
          </a:bodyPr>
          <a:lstStyle/>
          <a:p>
            <a:pPr lvl="0"/>
            <a:r>
              <a:rPr lang="en-US" sz="2000" i="1" dirty="0"/>
              <a:t>Must be able to retrieve books and member Information</a:t>
            </a:r>
            <a:endParaRPr lang="en-US" sz="2000" dirty="0"/>
          </a:p>
          <a:p>
            <a:r>
              <a:rPr lang="en-US" sz="2000" i="1" dirty="0"/>
              <a:t> </a:t>
            </a:r>
            <a:endParaRPr lang="en-US" sz="2000" dirty="0"/>
          </a:p>
          <a:p>
            <a:pPr lvl="0"/>
            <a:r>
              <a:rPr lang="en-US" sz="2000" i="1" dirty="0"/>
              <a:t>Must be able to Create, add and navigate the records.</a:t>
            </a:r>
            <a:endParaRPr lang="en-US" sz="2000" dirty="0"/>
          </a:p>
          <a:p>
            <a:r>
              <a:rPr lang="en-US" sz="2000" i="1" dirty="0"/>
              <a:t> </a:t>
            </a:r>
            <a:endParaRPr lang="en-US" sz="2000" dirty="0"/>
          </a:p>
          <a:p>
            <a:pPr lvl="0"/>
            <a:r>
              <a:rPr lang="en-US" sz="2000" i="1" dirty="0"/>
              <a:t>Must be able to edit existing information.</a:t>
            </a:r>
            <a:endParaRPr lang="en-US" sz="2000" dirty="0"/>
          </a:p>
          <a:p>
            <a:r>
              <a:rPr lang="en-US" sz="2000" i="1" dirty="0"/>
              <a:t> </a:t>
            </a:r>
            <a:endParaRPr lang="en-US" sz="2000" dirty="0"/>
          </a:p>
          <a:p>
            <a:pPr lvl="0"/>
            <a:r>
              <a:rPr lang="en-US" sz="2000" i="1" dirty="0"/>
              <a:t>User must be able to search the record in database.</a:t>
            </a:r>
            <a:endParaRPr lang="en-US" sz="2000" dirty="0"/>
          </a:p>
          <a:p>
            <a:r>
              <a:rPr lang="en-US" sz="2000" i="1" dirty="0"/>
              <a:t> </a:t>
            </a:r>
            <a:endParaRPr lang="en-US" sz="2000" dirty="0"/>
          </a:p>
          <a:p>
            <a:pPr lvl="0"/>
            <a:r>
              <a:rPr lang="en-US" sz="2000" i="1" dirty="0"/>
              <a:t>To save the lot of time.</a:t>
            </a:r>
            <a:endParaRPr lang="en-US" sz="2000" dirty="0"/>
          </a:p>
          <a:p>
            <a:r>
              <a:rPr lang="en-US" sz="2000" i="1" dirty="0"/>
              <a:t> </a:t>
            </a:r>
            <a:endParaRPr lang="en-US" sz="2000" dirty="0"/>
          </a:p>
          <a:p>
            <a:pPr lvl="0"/>
            <a:r>
              <a:rPr lang="en-US" sz="2000" i="1" dirty="0"/>
              <a:t>User Friendly.</a:t>
            </a:r>
            <a:endParaRPr lang="en-US" sz="2000" dirty="0"/>
          </a:p>
          <a:p>
            <a:r>
              <a:rPr lang="en-US" sz="2000" i="1" dirty="0"/>
              <a:t> </a:t>
            </a:r>
            <a:endParaRPr lang="en-US" sz="2000" dirty="0"/>
          </a:p>
          <a:p>
            <a:pPr lvl="0"/>
            <a:r>
              <a:rPr lang="en-US" sz="2000" i="1" dirty="0"/>
              <a:t>Speedy Operations.</a:t>
            </a:r>
            <a:endParaRPr lang="en-US" sz="2000" dirty="0"/>
          </a:p>
          <a:p>
            <a:r>
              <a:rPr lang="en-US" sz="2000" i="1" dirty="0"/>
              <a:t> </a:t>
            </a:r>
            <a:endParaRPr lang="en-US" sz="2000" dirty="0"/>
          </a:p>
          <a:p>
            <a:pPr lvl="0"/>
            <a:r>
              <a:rPr lang="en-US" sz="2000" i="1" dirty="0"/>
              <a:t>Accuracy.</a:t>
            </a:r>
            <a:endParaRPr lang="en-US" sz="2000" dirty="0"/>
          </a:p>
          <a:p>
            <a:r>
              <a:rPr lang="en-US" sz="2000" i="1" dirty="0"/>
              <a:t> </a:t>
            </a:r>
            <a:endParaRPr lang="en-US" sz="2000" dirty="0"/>
          </a:p>
        </p:txBody>
      </p:sp>
      <p:sp>
        <p:nvSpPr>
          <p:cNvPr id="9" name="Rectangle 8"/>
          <p:cNvSpPr/>
          <p:nvPr/>
        </p:nvSpPr>
        <p:spPr>
          <a:xfrm>
            <a:off x="2000232" y="500042"/>
            <a:ext cx="4838952" cy="830997"/>
          </a:xfrm>
          <a:prstGeom prst="rect">
            <a:avLst/>
          </a:prstGeom>
          <a:noFill/>
        </p:spPr>
        <p:txBody>
          <a:bodyPr wrap="none" lIns="91440" tIns="45720" rIns="91440" bIns="45720">
            <a:spAutoFit/>
          </a:bodyPr>
          <a:lstStyle/>
          <a:p>
            <a:pPr algn="ctr"/>
            <a:r>
              <a:rPr kumimoji="0" lang="en-US" sz="4800" b="1" i="0" strike="noStrike" kern="1200" normalizeH="0" baseline="0" noProof="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uLnTx/>
                <a:uFillTx/>
                <a:latin typeface="+mj-lt"/>
                <a:ea typeface="+mj-ea"/>
                <a:cs typeface="+mj-cs"/>
              </a:rPr>
              <a:t>Scope of system</a:t>
            </a:r>
            <a:endParaRPr lang="en-IN" sz="48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67433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323528" y="1195785"/>
            <a:ext cx="8429652"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28600" algn="just" defTabSz="914400" rtl="0" eaLnBrk="0" fontAlgn="base" latinLnBrk="0" hangingPunct="0">
              <a:lnSpc>
                <a:spcPct val="150000"/>
              </a:lnSpc>
              <a:spcBef>
                <a:spcPct val="0"/>
              </a:spcBef>
              <a:spcAft>
                <a:spcPct val="0"/>
              </a:spcAft>
              <a:buClrTx/>
              <a:buSzTx/>
              <a:buFontTx/>
              <a:buNone/>
              <a:tabLst/>
            </a:pPr>
            <a:r>
              <a:rPr kumimoji="0" lang="en-US" sz="2000" b="0" i="1"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To overcome the drawbacks of the current system, a new system is proposed in the form of software. All the data is inputted to the system through input forms. The data is then stored in tables in appropriate format.  Whenever it is required to retrieve the data, it can be retrieved very easily as computer databases are very easy to handle.</a:t>
            </a:r>
            <a:endParaRPr kumimoji="0" lang="en-US" sz="1050" b="0" i="1" u="none" strike="noStrike" cap="none" normalizeH="0" baseline="0" dirty="0" smtClean="0">
              <a:ln>
                <a:noFill/>
              </a:ln>
              <a:solidFill>
                <a:schemeClr val="tx1"/>
              </a:solidFill>
              <a:effectLst/>
              <a:latin typeface="Calibri" pitchFamily="34" charset="0"/>
              <a:cs typeface="Calibri" pitchFamily="34" charset="0"/>
            </a:endParaRPr>
          </a:p>
          <a:p>
            <a:pPr marL="0" marR="0" lvl="0" indent="228600" algn="just" defTabSz="914400" rtl="0" eaLnBrk="0" fontAlgn="base" latinLnBrk="0" hangingPunct="0">
              <a:lnSpc>
                <a:spcPct val="150000"/>
              </a:lnSpc>
              <a:spcBef>
                <a:spcPct val="0"/>
              </a:spcBef>
              <a:spcAft>
                <a:spcPct val="0"/>
              </a:spcAft>
              <a:buClrTx/>
              <a:buSzTx/>
              <a:buFontTx/>
              <a:buNone/>
              <a:tabLst/>
            </a:pPr>
            <a:r>
              <a:rPr kumimoji="0" lang="en-US" sz="2000" b="0" i="1"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The software is developed using Microsoft Access as Back End Software. All the Data is stored in Microsoft Access tables using Microsoft’s Visual Basic. For retrieval of data, various queries are used. The database table formats are given in appendix.</a:t>
            </a:r>
            <a:endParaRPr kumimoji="0" lang="en-US" sz="1050" b="0" i="1" u="none" strike="noStrike" cap="none" normalizeH="0" baseline="0" dirty="0" smtClean="0">
              <a:ln>
                <a:noFill/>
              </a:ln>
              <a:solidFill>
                <a:schemeClr val="tx1"/>
              </a:solidFill>
              <a:effectLst/>
              <a:latin typeface="Calibri" pitchFamily="34" charset="0"/>
              <a:cs typeface="Calibri" pitchFamily="34" charset="0"/>
            </a:endParaRPr>
          </a:p>
          <a:p>
            <a:pPr marL="0" marR="0" lvl="0" indent="228600" algn="just" defTabSz="914400" rtl="0" eaLnBrk="0" fontAlgn="base" latinLnBrk="0" hangingPunct="0">
              <a:lnSpc>
                <a:spcPct val="150000"/>
              </a:lnSpc>
              <a:spcBef>
                <a:spcPct val="0"/>
              </a:spcBef>
              <a:spcAft>
                <a:spcPct val="0"/>
              </a:spcAft>
              <a:buClrTx/>
              <a:buSzTx/>
              <a:buFontTx/>
              <a:buNone/>
              <a:tabLst/>
            </a:pPr>
            <a:r>
              <a:rPr kumimoji="0" lang="en-US" sz="2000" b="0" i="1"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For GUI (Graphics User Interface). Microsoft Visual Basic is used as front end Software. Various forms are designed for taking inputs and for printing various reports.</a:t>
            </a:r>
            <a:endParaRPr kumimoji="0" lang="en-US" sz="2800" b="0" i="1" u="none" strike="noStrike" cap="none" normalizeH="0" baseline="0" dirty="0" smtClean="0">
              <a:ln>
                <a:noFill/>
              </a:ln>
              <a:solidFill>
                <a:schemeClr val="tx1"/>
              </a:solidFill>
              <a:effectLst/>
              <a:latin typeface="Calibri" pitchFamily="34" charset="0"/>
              <a:cs typeface="Calibri" pitchFamily="34" charset="0"/>
            </a:endParaRPr>
          </a:p>
        </p:txBody>
      </p:sp>
      <p:sp>
        <p:nvSpPr>
          <p:cNvPr id="7" name="Rectangle 6"/>
          <p:cNvSpPr/>
          <p:nvPr/>
        </p:nvSpPr>
        <p:spPr>
          <a:xfrm>
            <a:off x="714348" y="214290"/>
            <a:ext cx="7286675" cy="769441"/>
          </a:xfrm>
          <a:prstGeom prst="rect">
            <a:avLst/>
          </a:prstGeom>
          <a:noFill/>
        </p:spPr>
        <p:txBody>
          <a:bodyPr wrap="square" lIns="91440" tIns="45720" rIns="91440" bIns="45720">
            <a:spAutoFit/>
          </a:bodyPr>
          <a:lstStyle/>
          <a:p>
            <a:pPr algn="ctr"/>
            <a:r>
              <a:rPr kumimoji="0" lang="en-US" sz="4400" b="1" i="1" u="none" strike="noStrike" normalizeH="0" baseline="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Arial" pitchFamily="34" charset="0"/>
                <a:ea typeface="Calibri" pitchFamily="34" charset="0"/>
                <a:cs typeface="Arial" pitchFamily="34" charset="0"/>
              </a:rPr>
              <a:t>PROPOSED SYSTEM</a:t>
            </a:r>
            <a:endParaRPr lang="en-IN" sz="4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25"/>
                                        </p:tgtEl>
                                        <p:attrNameLst>
                                          <p:attrName>style.visibility</p:attrName>
                                        </p:attrNameLst>
                                      </p:cBhvr>
                                      <p:to>
                                        <p:strVal val="visible"/>
                                      </p:to>
                                    </p:set>
                                    <p:animEffect transition="in" filter="wipe(down)">
                                      <p:cBhvr>
                                        <p:cTn id="10"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1520" y="404664"/>
            <a:ext cx="8280920" cy="769441"/>
          </a:xfrm>
          <a:prstGeom prst="rect">
            <a:avLst/>
          </a:prstGeom>
          <a:noFill/>
        </p:spPr>
        <p:txBody>
          <a:bodyPr wrap="square" lIns="91440" tIns="45720" rIns="91440" bIns="45720">
            <a:spAutoFit/>
          </a:bodyPr>
          <a:lstStyle/>
          <a:p>
            <a:pPr algn="ctr"/>
            <a:r>
              <a:rPr lang="en-US" sz="4400" b="1" i="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Arial" pitchFamily="34" charset="0"/>
                <a:cs typeface="Arial" pitchFamily="34" charset="0"/>
              </a:rPr>
              <a:t>FACT FINDING TECHNIQUES</a:t>
            </a:r>
            <a:endParaRPr lang="en-IN" sz="4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2" name="Rectangle 1"/>
          <p:cNvSpPr/>
          <p:nvPr/>
        </p:nvSpPr>
        <p:spPr>
          <a:xfrm>
            <a:off x="251520" y="1412776"/>
            <a:ext cx="8712968" cy="4801314"/>
          </a:xfrm>
          <a:prstGeom prst="rect">
            <a:avLst/>
          </a:prstGeom>
        </p:spPr>
        <p:txBody>
          <a:bodyPr wrap="square">
            <a:spAutoFit/>
          </a:bodyPr>
          <a:lstStyle/>
          <a:p>
            <a:r>
              <a:rPr lang="en-US" i="1" dirty="0"/>
              <a:t>Various fact finding techniques were used to collect detailed information about each and every aspect of the Library Management System. In order to gather and analysis the relevant information the following fact finding techniques were adopted.</a:t>
            </a:r>
            <a:endParaRPr lang="en-US" dirty="0"/>
          </a:p>
          <a:p>
            <a:r>
              <a:rPr lang="en-US" b="1" i="1" dirty="0"/>
              <a:t> </a:t>
            </a:r>
            <a:endParaRPr lang="en-US" dirty="0"/>
          </a:p>
          <a:p>
            <a:pPr lvl="0"/>
            <a:r>
              <a:rPr lang="en-US" b="1" i="1" dirty="0"/>
              <a:t>Record Review and Document searching:-</a:t>
            </a:r>
            <a:endParaRPr lang="en-US" dirty="0"/>
          </a:p>
          <a:p>
            <a:r>
              <a:rPr lang="en-US" i="1" dirty="0"/>
              <a:t> </a:t>
            </a:r>
            <a:endParaRPr lang="en-US" dirty="0"/>
          </a:p>
          <a:p>
            <a:r>
              <a:rPr lang="en-US" i="1" dirty="0"/>
              <a:t>We have Visited to our Library and checked records</a:t>
            </a:r>
            <a:r>
              <a:rPr lang="en-US" i="1" dirty="0" smtClean="0"/>
              <a:t>. A </a:t>
            </a:r>
            <a:r>
              <a:rPr lang="en-US" i="1" dirty="0"/>
              <a:t>study of records maintained manually gave a clear idea as to how the actual process is carried out.</a:t>
            </a:r>
            <a:endParaRPr lang="en-US" dirty="0"/>
          </a:p>
          <a:p>
            <a:r>
              <a:rPr lang="en-US" i="1" dirty="0"/>
              <a:t> </a:t>
            </a:r>
            <a:endParaRPr lang="en-US" dirty="0"/>
          </a:p>
          <a:p>
            <a:pPr lvl="0"/>
            <a:r>
              <a:rPr lang="en-US" b="1" i="1" dirty="0"/>
              <a:t>Interviews:-</a:t>
            </a:r>
            <a:endParaRPr lang="en-US" dirty="0"/>
          </a:p>
          <a:p>
            <a:r>
              <a:rPr lang="en-US" b="1" i="1" dirty="0"/>
              <a:t> </a:t>
            </a:r>
            <a:endParaRPr lang="en-US" dirty="0"/>
          </a:p>
          <a:p>
            <a:r>
              <a:rPr lang="en-US" i="1" dirty="0"/>
              <a:t>Timely discussions with Mrs. S. S. </a:t>
            </a:r>
            <a:r>
              <a:rPr lang="en-US" i="1" dirty="0" err="1"/>
              <a:t>Gajbe</a:t>
            </a:r>
            <a:r>
              <a:rPr lang="en-US" i="1" dirty="0"/>
              <a:t>(Librarian at our college)  was made to understand the exact requirements of the system. These discussions were also useful in bringing up new ideas as to make system more effective. Through such invaluable techniques, it is possible to find much of the quality.</a:t>
            </a:r>
            <a:endParaRPr lang="en-US" dirty="0"/>
          </a:p>
        </p:txBody>
      </p:sp>
    </p:spTree>
    <p:extLst>
      <p:ext uri="{BB962C8B-B14F-4D97-AF65-F5344CB8AC3E}">
        <p14:creationId xmlns:p14="http://schemas.microsoft.com/office/powerpoint/2010/main" val="72319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53" presetClass="entr" presetSubtype="16"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4347" y="207863"/>
            <a:ext cx="7286675" cy="769441"/>
          </a:xfrm>
          <a:prstGeom prst="rect">
            <a:avLst/>
          </a:prstGeom>
          <a:noFill/>
        </p:spPr>
        <p:txBody>
          <a:bodyPr wrap="square" lIns="91440" tIns="45720" rIns="91440" bIns="45720">
            <a:spAutoFit/>
          </a:bodyPr>
          <a:lstStyle/>
          <a:p>
            <a:pPr algn="ctr"/>
            <a:r>
              <a:rPr lang="en-US" sz="4400" b="1" i="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Arial" pitchFamily="34" charset="0"/>
                <a:cs typeface="Arial" pitchFamily="34" charset="0"/>
              </a:rPr>
              <a:t>FEASIBILITY STUDY</a:t>
            </a:r>
            <a:endParaRPr lang="en-IN" sz="4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2" name="Rectangle 1"/>
          <p:cNvSpPr/>
          <p:nvPr/>
        </p:nvSpPr>
        <p:spPr>
          <a:xfrm>
            <a:off x="323528" y="1011241"/>
            <a:ext cx="8640960" cy="5632311"/>
          </a:xfrm>
          <a:prstGeom prst="rect">
            <a:avLst/>
          </a:prstGeom>
        </p:spPr>
        <p:txBody>
          <a:bodyPr wrap="square">
            <a:spAutoFit/>
          </a:bodyPr>
          <a:lstStyle/>
          <a:p>
            <a:r>
              <a:rPr lang="en-US" b="1" i="1" dirty="0"/>
              <a:t>1.Technical </a:t>
            </a:r>
            <a:r>
              <a:rPr lang="en-US" b="1" i="1" dirty="0" smtClean="0"/>
              <a:t>Feasibility : </a:t>
            </a:r>
            <a:r>
              <a:rPr lang="en-US" i="1" dirty="0" smtClean="0"/>
              <a:t>Library </a:t>
            </a:r>
            <a:r>
              <a:rPr lang="en-US" i="1" dirty="0"/>
              <a:t>Management system uses the concept of paperless transactions. Also, storing and searching of the book records is very accurate, reliable and is following all the rules for the same. Adding new Members And books to Library System is very easy. The time required for the proposed system very negligible as compared with the manual system, we can say that the proposed system is technically feasible.</a:t>
            </a:r>
            <a:endParaRPr lang="en-US" dirty="0"/>
          </a:p>
          <a:p>
            <a:r>
              <a:rPr lang="en-US" i="1" dirty="0"/>
              <a:t> </a:t>
            </a:r>
            <a:endParaRPr lang="en-US" dirty="0"/>
          </a:p>
          <a:p>
            <a:r>
              <a:rPr lang="en-US" b="1" i="1" dirty="0"/>
              <a:t>2.Economical </a:t>
            </a:r>
            <a:r>
              <a:rPr lang="en-US" b="1" i="1" dirty="0" smtClean="0"/>
              <a:t>Feasibility : </a:t>
            </a:r>
            <a:r>
              <a:rPr lang="en-US" i="1" dirty="0" smtClean="0"/>
              <a:t>For </a:t>
            </a:r>
            <a:r>
              <a:rPr lang="en-US" i="1" dirty="0"/>
              <a:t>maintaining Books Transaction Records manually requires different types of documents, registers, member cards etc. But with our new software system this cost is reduced. So we can say that the system is economically feasible.</a:t>
            </a:r>
            <a:endParaRPr lang="en-US" dirty="0"/>
          </a:p>
          <a:p>
            <a:r>
              <a:rPr lang="en-US" i="1" dirty="0"/>
              <a:t> </a:t>
            </a:r>
            <a:endParaRPr lang="en-US" dirty="0"/>
          </a:p>
          <a:p>
            <a:r>
              <a:rPr lang="en-US" b="1" i="1" dirty="0"/>
              <a:t>3. Operational Feasibility: </a:t>
            </a:r>
            <a:r>
              <a:rPr lang="en-US" i="1" dirty="0"/>
              <a:t>Our </a:t>
            </a:r>
            <a:r>
              <a:rPr lang="en-US" i="1" dirty="0" smtClean="0"/>
              <a:t>Software </a:t>
            </a:r>
            <a:r>
              <a:rPr lang="en-US" i="1" dirty="0"/>
              <a:t>System is very Simple And Powerful. Any person Can Handle It.</a:t>
            </a:r>
            <a:endParaRPr lang="en-US" dirty="0"/>
          </a:p>
          <a:p>
            <a:r>
              <a:rPr lang="en-US" i="1" dirty="0"/>
              <a:t/>
            </a:r>
            <a:br>
              <a:rPr lang="en-US" i="1" dirty="0"/>
            </a:br>
            <a:r>
              <a:rPr lang="en-US" i="1" dirty="0"/>
              <a:t>1. It helps to prepare clearly understandable and faster transactions of book records .</a:t>
            </a:r>
            <a:endParaRPr lang="en-US" dirty="0"/>
          </a:p>
          <a:p>
            <a:r>
              <a:rPr lang="en-US" i="1" dirty="0"/>
              <a:t> </a:t>
            </a:r>
            <a:endParaRPr lang="en-US" dirty="0"/>
          </a:p>
          <a:p>
            <a:r>
              <a:rPr lang="en-US" i="1" dirty="0"/>
              <a:t>2. With appropriate error messages for every screen this makes the system  easy for librarian and user and very easy to operate any person.</a:t>
            </a:r>
            <a:endParaRPr lang="en-US" dirty="0"/>
          </a:p>
        </p:txBody>
      </p:sp>
    </p:spTree>
    <p:extLst>
      <p:ext uri="{BB962C8B-B14F-4D97-AF65-F5344CB8AC3E}">
        <p14:creationId xmlns:p14="http://schemas.microsoft.com/office/powerpoint/2010/main" val="229794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6" presetClass="entr" presetSubtype="21"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899592" y="1782762"/>
            <a:ext cx="8064896" cy="487375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smtClean="0"/>
              <a:t> </a:t>
            </a:r>
            <a:endParaRPr lang="en-US" dirty="0" smtClean="0"/>
          </a:p>
          <a:p>
            <a:pPr>
              <a:lnSpc>
                <a:spcPct val="150000"/>
              </a:lnSpc>
              <a:buClr>
                <a:schemeClr val="accent6">
                  <a:lumMod val="75000"/>
                </a:schemeClr>
              </a:buClr>
              <a:buFont typeface="Courier New" pitchFamily="49" charset="0"/>
              <a:buChar char="o"/>
            </a:pPr>
            <a:r>
              <a:rPr lang="en-US" sz="2400" dirty="0" smtClean="0"/>
              <a:t>Operating System   :- Microsoft Windows XP &amp; 				         Higher</a:t>
            </a:r>
          </a:p>
          <a:p>
            <a:pPr>
              <a:lnSpc>
                <a:spcPct val="150000"/>
              </a:lnSpc>
              <a:buClr>
                <a:schemeClr val="accent6">
                  <a:lumMod val="75000"/>
                </a:schemeClr>
              </a:buClr>
              <a:buFont typeface="Courier New" pitchFamily="49" charset="0"/>
              <a:buChar char="o"/>
            </a:pPr>
            <a:r>
              <a:rPr lang="en-US" sz="2400" dirty="0" smtClean="0"/>
              <a:t>Front End                 :- Microsoft Visual Basic 6.0</a:t>
            </a:r>
          </a:p>
          <a:p>
            <a:pPr>
              <a:lnSpc>
                <a:spcPct val="150000"/>
              </a:lnSpc>
              <a:buClr>
                <a:schemeClr val="accent6">
                  <a:lumMod val="75000"/>
                </a:schemeClr>
              </a:buClr>
              <a:buFont typeface="Courier New" pitchFamily="49" charset="0"/>
              <a:buChar char="o"/>
            </a:pPr>
            <a:r>
              <a:rPr lang="en-US" sz="2400" dirty="0" smtClean="0"/>
              <a:t>Back End                 :- Microsoft Access</a:t>
            </a:r>
          </a:p>
          <a:p>
            <a:pPr marL="0" indent="0">
              <a:buFont typeface="Arial" pitchFamily="34" charset="0"/>
              <a:buNone/>
            </a:pPr>
            <a:endParaRPr lang="en-US" dirty="0"/>
          </a:p>
        </p:txBody>
      </p:sp>
      <p:sp>
        <p:nvSpPr>
          <p:cNvPr id="2" name="Rectangle 1"/>
          <p:cNvSpPr/>
          <p:nvPr/>
        </p:nvSpPr>
        <p:spPr>
          <a:xfrm>
            <a:off x="1552259" y="620688"/>
            <a:ext cx="6162264" cy="769441"/>
          </a:xfrm>
          <a:prstGeom prst="rect">
            <a:avLst/>
          </a:prstGeom>
          <a:noFill/>
        </p:spPr>
        <p:txBody>
          <a:bodyPr wrap="none" lIns="91440" tIns="45720" rIns="91440" bIns="45720">
            <a:spAutoFit/>
          </a:bodyPr>
          <a:lstStyle/>
          <a:p>
            <a:pPr algn="ctr"/>
            <a:r>
              <a:rPr lang="en-US" sz="44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Software Requirement</a:t>
            </a:r>
            <a:endParaRPr lang="en-US" sz="4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411187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20504" y="2348880"/>
            <a:ext cx="6663864" cy="295232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66"/>
              </a:buClr>
              <a:buSzPct val="110000"/>
              <a:buFont typeface="Courier New" pitchFamily="49" charset="0"/>
              <a:buChar char="o"/>
            </a:pPr>
            <a:r>
              <a:rPr lang="en-IN" dirty="0" smtClean="0"/>
              <a:t>Intel i3  Dual Core.</a:t>
            </a:r>
            <a:endParaRPr lang="en-US" dirty="0" smtClean="0"/>
          </a:p>
          <a:p>
            <a:pPr>
              <a:buClr>
                <a:srgbClr val="FF0066"/>
              </a:buClr>
              <a:buSzPct val="110000"/>
              <a:buFont typeface="Courier New" pitchFamily="49" charset="0"/>
              <a:buChar char="o"/>
            </a:pPr>
            <a:r>
              <a:rPr lang="en-US" dirty="0" smtClean="0"/>
              <a:t>RAM 1 GB.</a:t>
            </a:r>
          </a:p>
          <a:p>
            <a:pPr>
              <a:buClr>
                <a:srgbClr val="FF0066"/>
              </a:buClr>
              <a:buSzPct val="110000"/>
              <a:buFont typeface="Courier New" pitchFamily="49" charset="0"/>
              <a:buChar char="o"/>
            </a:pPr>
            <a:r>
              <a:rPr lang="en-IN" dirty="0" smtClean="0"/>
              <a:t>HDD 50 GB.</a:t>
            </a:r>
          </a:p>
          <a:p>
            <a:pPr>
              <a:buClr>
                <a:srgbClr val="FF0066"/>
              </a:buClr>
              <a:buSzPct val="110000"/>
              <a:buFont typeface="Courier New" pitchFamily="49" charset="0"/>
              <a:buChar char="o"/>
            </a:pPr>
            <a:r>
              <a:rPr lang="en-IN" dirty="0" smtClean="0"/>
              <a:t>Printer.</a:t>
            </a:r>
            <a:endParaRPr lang="en-US" dirty="0" smtClean="0"/>
          </a:p>
          <a:p>
            <a:endParaRPr lang="en-IN" dirty="0"/>
          </a:p>
        </p:txBody>
      </p:sp>
      <p:sp>
        <p:nvSpPr>
          <p:cNvPr id="2" name="Rectangle 1"/>
          <p:cNvSpPr/>
          <p:nvPr/>
        </p:nvSpPr>
        <p:spPr>
          <a:xfrm>
            <a:off x="1331640" y="980728"/>
            <a:ext cx="6015428" cy="707886"/>
          </a:xfrm>
          <a:prstGeom prst="rect">
            <a:avLst/>
          </a:prstGeom>
          <a:noFill/>
        </p:spPr>
        <p:txBody>
          <a:bodyPr wrap="none" lIns="91440" tIns="45720" rIns="91440" bIns="45720">
            <a:spAutoFit/>
          </a:bodyPr>
          <a:lstStyle/>
          <a:p>
            <a:pPr algn="ctr"/>
            <a:r>
              <a:rPr lang="en-US" sz="4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Hardware requirement</a:t>
            </a:r>
            <a:endParaRPr lang="en-US" sz="40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687</TotalTime>
  <Words>558</Words>
  <Application>Microsoft Office PowerPoint</Application>
  <PresentationFormat>On-screen Show (4:3)</PresentationFormat>
  <Paragraphs>198</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MAULI</dc:creator>
  <cp:lastModifiedBy>MAULI</cp:lastModifiedBy>
  <cp:revision>62</cp:revision>
  <dcterms:created xsi:type="dcterms:W3CDTF">2015-09-08T01:09:18Z</dcterms:created>
  <dcterms:modified xsi:type="dcterms:W3CDTF">2015-10-19T03:35:11Z</dcterms:modified>
</cp:coreProperties>
</file>